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89" r:id="rId2"/>
    <p:sldId id="274" r:id="rId3"/>
    <p:sldId id="310" r:id="rId4"/>
    <p:sldId id="364" r:id="rId5"/>
    <p:sldId id="329" r:id="rId6"/>
    <p:sldId id="348" r:id="rId7"/>
    <p:sldId id="367" r:id="rId8"/>
    <p:sldId id="366" r:id="rId9"/>
    <p:sldId id="365" r:id="rId10"/>
    <p:sldId id="311" r:id="rId11"/>
    <p:sldId id="334" r:id="rId12"/>
    <p:sldId id="368" r:id="rId13"/>
    <p:sldId id="369" r:id="rId14"/>
    <p:sldId id="344" r:id="rId15"/>
    <p:sldId id="370" r:id="rId16"/>
    <p:sldId id="345" r:id="rId17"/>
    <p:sldId id="371" r:id="rId18"/>
    <p:sldId id="346" r:id="rId19"/>
    <p:sldId id="372" r:id="rId20"/>
    <p:sldId id="373" r:id="rId21"/>
    <p:sldId id="339" r:id="rId22"/>
    <p:sldId id="349" r:id="rId23"/>
    <p:sldId id="374" r:id="rId24"/>
    <p:sldId id="375" r:id="rId25"/>
    <p:sldId id="376" r:id="rId26"/>
    <p:sldId id="377" r:id="rId27"/>
    <p:sldId id="378" r:id="rId28"/>
    <p:sldId id="316" r:id="rId29"/>
    <p:sldId id="384" r:id="rId30"/>
    <p:sldId id="320" r:id="rId31"/>
    <p:sldId id="326" r:id="rId32"/>
    <p:sldId id="321" r:id="rId33"/>
    <p:sldId id="322" r:id="rId34"/>
    <p:sldId id="325" r:id="rId35"/>
    <p:sldId id="324" r:id="rId36"/>
    <p:sldId id="385" r:id="rId37"/>
    <p:sldId id="323" r:id="rId38"/>
    <p:sldId id="327" r:id="rId39"/>
    <p:sldId id="328" r:id="rId40"/>
    <p:sldId id="313" r:id="rId41"/>
    <p:sldId id="315" r:id="rId42"/>
    <p:sldId id="314" r:id="rId43"/>
    <p:sldId id="317" r:id="rId44"/>
    <p:sldId id="265" r:id="rId45"/>
    <p:sldId id="259" r:id="rId46"/>
    <p:sldId id="351" r:id="rId47"/>
    <p:sldId id="358" r:id="rId48"/>
    <p:sldId id="359" r:id="rId49"/>
    <p:sldId id="261" r:id="rId50"/>
    <p:sldId id="352" r:id="rId51"/>
    <p:sldId id="356" r:id="rId52"/>
    <p:sldId id="262" r:id="rId53"/>
    <p:sldId id="350" r:id="rId54"/>
    <p:sldId id="355" r:id="rId55"/>
    <p:sldId id="353" r:id="rId56"/>
    <p:sldId id="357" r:id="rId57"/>
    <p:sldId id="360" r:id="rId58"/>
    <p:sldId id="361" r:id="rId59"/>
    <p:sldId id="362" r:id="rId60"/>
    <p:sldId id="363" r:id="rId61"/>
    <p:sldId id="354" r:id="rId62"/>
    <p:sldId id="283" r:id="rId63"/>
    <p:sldId id="379" r:id="rId64"/>
    <p:sldId id="380" r:id="rId65"/>
    <p:sldId id="381" r:id="rId66"/>
    <p:sldId id="382" r:id="rId67"/>
    <p:sldId id="288" r:id="rId68"/>
    <p:sldId id="269" r:id="rId6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F1C6"/>
    <a:srgbClr val="0FD3A4"/>
    <a:srgbClr val="53FFA1"/>
    <a:srgbClr val="FA4C5D"/>
    <a:srgbClr val="F92F42"/>
    <a:srgbClr val="1C7D06"/>
    <a:srgbClr val="009ED6"/>
    <a:srgbClr val="2879FC"/>
    <a:srgbClr val="72AF2F"/>
    <a:srgbClr val="FB33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26" autoAdjust="0"/>
  </p:normalViewPr>
  <p:slideViewPr>
    <p:cSldViewPr>
      <p:cViewPr varScale="1">
        <p:scale>
          <a:sx n="82" d="100"/>
          <a:sy n="82" d="100"/>
        </p:scale>
        <p:origin x="-121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8DA26-5E7B-42DF-8EA9-1E8DA3294199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02AAC-3239-4FAD-BD71-070DC9869EF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08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02AAC-3239-4FAD-BD71-070DC9869EF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274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02AAC-3239-4FAD-BD71-070DC9869EF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446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02AAC-3239-4FAD-BD71-070DC9869EFA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888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D02AAC-3239-4FAD-BD71-070DC9869EFA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7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7"/>
            <a:ext cx="9143999" cy="685532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55576" y="0"/>
            <a:ext cx="2088232" cy="6858000"/>
          </a:xfrm>
          <a:prstGeom prst="rect">
            <a:avLst/>
          </a:prstGeom>
          <a:solidFill>
            <a:srgbClr val="0009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43608" y="474925"/>
            <a:ext cx="7920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文鼎中特廣告體" pitchFamily="49" charset="-120"/>
              </a:rPr>
              <a:t>投</a:t>
            </a:r>
            <a:endParaRPr lang="en-US" altLang="zh-CN" sz="5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文鼎中特廣告體" pitchFamily="49" charset="-120"/>
            </a:endParaRPr>
          </a:p>
          <a:p>
            <a:r>
              <a:rPr lang="zh-CN" altLang="en-US" sz="5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文鼎中特廣告體" pitchFamily="49" charset="-120"/>
              </a:rPr>
              <a:t>资</a:t>
            </a:r>
            <a:endParaRPr lang="en-US" altLang="zh-CN" sz="5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文鼎中特廣告體" pitchFamily="49" charset="-120"/>
            </a:endParaRPr>
          </a:p>
          <a:p>
            <a:r>
              <a:rPr lang="zh-CN" altLang="en-US" sz="5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文鼎中特廣告體" pitchFamily="49" charset="-120"/>
              </a:rPr>
              <a:t>理</a:t>
            </a:r>
            <a:endParaRPr lang="en-US" altLang="zh-CN" sz="5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文鼎中特廣告體" pitchFamily="49" charset="-120"/>
            </a:endParaRPr>
          </a:p>
          <a:p>
            <a:r>
              <a:rPr lang="zh-CN" altLang="en-US" sz="5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文鼎中特廣告體" pitchFamily="49" charset="-120"/>
              </a:rPr>
              <a:t>财</a:t>
            </a:r>
            <a:endParaRPr lang="zh-CN" altLang="en-US" sz="5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文鼎中特廣告體" pitchFamily="49" charset="-12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5696" y="3501008"/>
            <a:ext cx="792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文鼎中特廣告體" pitchFamily="49" charset="-120"/>
              </a:rPr>
              <a:t>教学系统</a:t>
            </a:r>
            <a:endParaRPr lang="zh-CN" altLang="en-US" sz="4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文鼎中特廣告體" pitchFamily="49" charset="-12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35696" y="6136268"/>
            <a:ext cx="7920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 V1.0</a:t>
            </a:r>
            <a:endParaRPr lang="zh-CN" altLang="en-US" sz="2000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764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74408"/>
              </p:ext>
            </p:extLst>
          </p:nvPr>
        </p:nvGraphicFramePr>
        <p:xfrm>
          <a:off x="395536" y="908720"/>
          <a:ext cx="8280920" cy="489654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533504"/>
                <a:gridCol w="6747416"/>
              </a:tblGrid>
              <a:tr h="60795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600" b="1" u="none" strike="noStrike" dirty="0">
                          <a:solidFill>
                            <a:schemeClr val="bg1"/>
                          </a:solidFill>
                        </a:rPr>
                        <a:t>用户角色</a:t>
                      </a:r>
                      <a:endParaRPr lang="zh-CN" altLang="en-US" sz="2600" b="1" i="0" u="none" strike="noStrike" dirty="0">
                        <a:solidFill>
                          <a:schemeClr val="bg1"/>
                        </a:solidFill>
                        <a:latin typeface="宋体"/>
                      </a:endParaRPr>
                    </a:p>
                  </a:txBody>
                  <a:tcPr marL="18310" marR="18310" marT="1831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600" b="1" u="none" strike="noStrike" dirty="0">
                          <a:solidFill>
                            <a:schemeClr val="bg1"/>
                          </a:solidFill>
                        </a:rPr>
                        <a:t>功能描述</a:t>
                      </a:r>
                      <a:endParaRPr lang="zh-CN" altLang="en-US" sz="2600" b="1" i="0" u="none" strike="noStrike" dirty="0">
                        <a:solidFill>
                          <a:schemeClr val="bg1"/>
                        </a:solidFill>
                        <a:latin typeface="宋体"/>
                      </a:endParaRPr>
                    </a:p>
                  </a:txBody>
                  <a:tcPr marL="18310" marR="18310" marT="18310" marB="0" anchor="ctr">
                    <a:solidFill>
                      <a:srgbClr val="FF0000"/>
                    </a:solidFill>
                  </a:tcPr>
                </a:tc>
              </a:tr>
              <a:tr h="5375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/>
                        <a:t>学生端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18310" marR="18310" marT="18310" marB="0" anchor="ctr"/>
                </a:tc>
                <a:tc>
                  <a:txBody>
                    <a:bodyPr/>
                    <a:lstStyle/>
                    <a:p>
                      <a:pPr marL="176213" indent="0" algn="l" fontAlgn="ctr"/>
                      <a:r>
                        <a:rPr lang="zh-CN" altLang="en-US" sz="1800" b="1" u="none" strike="noStrike" dirty="0" smtClean="0"/>
                        <a:t>课程</a:t>
                      </a:r>
                      <a:r>
                        <a:rPr lang="zh-CN" altLang="en-US" sz="1800" b="1" u="none" strike="noStrike" dirty="0"/>
                        <a:t>学习：</a:t>
                      </a:r>
                      <a:r>
                        <a:rPr lang="zh-CN" altLang="en-US" sz="1800" u="none" strike="noStrike" dirty="0"/>
                        <a:t>理论知识、业务流程、真实案例全面学习</a:t>
                      </a:r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18310" marR="18310" marT="18310" marB="0" anchor="ctr">
                    <a:solidFill>
                      <a:schemeClr val="bg1"/>
                    </a:solidFill>
                  </a:tcPr>
                </a:tc>
              </a:tr>
              <a:tr h="5375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实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操练习：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常见金融业务仿真实训，称号等级反馈操作完成情况</a:t>
                      </a:r>
                    </a:p>
                  </a:txBody>
                  <a:tcPr marL="18310" marR="18310" marT="18310" marB="0" anchor="ctr"/>
                </a:tc>
              </a:tr>
              <a:tr h="5375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综合</a:t>
                      </a:r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考评：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通关答题验收教学成果，答题详情反馈教学薄弱环节</a:t>
                      </a:r>
                    </a:p>
                  </a:txBody>
                  <a:tcPr marL="18310" marR="18310" marT="18310" marB="0" anchor="ctr">
                    <a:solidFill>
                      <a:schemeClr val="bg1"/>
                    </a:solidFill>
                  </a:tcPr>
                </a:tc>
              </a:tr>
              <a:tr h="53750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/>
                        <a:t>教师端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18310" marR="18310" marT="18310" marB="0" anchor="ctr"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资源管理：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自主发布资源，掌控教学进度</a:t>
                      </a:r>
                    </a:p>
                  </a:txBody>
                  <a:tcPr marL="18310" marR="18310" marT="18310" marB="0" anchor="ctr"/>
                </a:tc>
              </a:tr>
              <a:tr h="5375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考核管理：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成绩统计总体分布及各学生试卷详情</a:t>
                      </a:r>
                    </a:p>
                  </a:txBody>
                  <a:tcPr marL="18310" marR="18310" marT="18310" marB="0" anchor="ctr">
                    <a:solidFill>
                      <a:schemeClr val="bg1"/>
                    </a:solidFill>
                  </a:tcPr>
                </a:tc>
              </a:tr>
              <a:tr h="5209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学生管理：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增删改查学生信息</a:t>
                      </a:r>
                    </a:p>
                  </a:txBody>
                  <a:tcPr marL="18310" marR="18310" marT="18310" marB="0" anchor="ctr"/>
                </a:tc>
              </a:tr>
              <a:tr h="50405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2200" b="1" u="none" strike="noStrike" dirty="0"/>
                        <a:t>管理员端</a:t>
                      </a:r>
                      <a:endParaRPr lang="zh-CN" altLang="en-US" sz="2200" b="1" i="0" u="none" strike="noStrike" dirty="0">
                        <a:solidFill>
                          <a:srgbClr val="000000"/>
                        </a:solidFill>
                        <a:latin typeface="宋体"/>
                      </a:endParaRPr>
                    </a:p>
                  </a:txBody>
                  <a:tcPr marL="18310" marR="18310" marT="18310" marB="0" anchor="ctr"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班级管理：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学校、院系、班级架构名称自主定义</a:t>
                      </a:r>
                    </a:p>
                  </a:txBody>
                  <a:tcPr marL="18310" marR="18310" marT="18310" marB="0" anchor="ctr">
                    <a:solidFill>
                      <a:schemeClr val="bg1"/>
                    </a:solidFill>
                  </a:tcPr>
                </a:tc>
              </a:tr>
              <a:tr h="5760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6213" indent="0" algn="l" defTabSz="914400" rtl="0" eaLnBrk="1" fontAlgn="ctr" latinLnBrk="0" hangingPunct="1"/>
                      <a:r>
                        <a:rPr lang="zh-CN" altLang="en-US" sz="1800" b="1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教师管理：</a:t>
                      </a:r>
                      <a:r>
                        <a:rPr lang="zh-CN" altLang="en-US" sz="1800" b="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增删改查教师信息，对各班级绑定授课教师</a:t>
                      </a:r>
                    </a:p>
                  </a:txBody>
                  <a:tcPr marL="18310" marR="18310" marT="18310" marB="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角圆角矩形 5"/>
          <p:cNvSpPr>
            <a:spLocks noChangeArrowheads="1"/>
          </p:cNvSpPr>
          <p:nvPr/>
        </p:nvSpPr>
        <p:spPr bwMode="auto">
          <a:xfrm rot="21346829">
            <a:off x="1073646" y="1818827"/>
            <a:ext cx="6954838" cy="3879850"/>
          </a:xfrm>
          <a:custGeom>
            <a:avLst/>
            <a:gdLst>
              <a:gd name="T0" fmla="*/ 6954838 w 6954838"/>
              <a:gd name="T1" fmla="*/ 1939925 h 3879850"/>
              <a:gd name="T2" fmla="*/ 3477419 w 6954838"/>
              <a:gd name="T3" fmla="*/ 3879850 h 3879850"/>
              <a:gd name="T4" fmla="*/ 0 w 6954838"/>
              <a:gd name="T5" fmla="*/ 1939925 h 3879850"/>
              <a:gd name="T6" fmla="*/ 3477419 w 6954838"/>
              <a:gd name="T7" fmla="*/ 0 h 387985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144114 w 6954838"/>
              <a:gd name="T13" fmla="*/ 144114 h 3879850"/>
              <a:gd name="T14" fmla="*/ 6810724 w 6954838"/>
              <a:gd name="T15" fmla="*/ 3735736 h 3879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54838" h="3879850">
                <a:moveTo>
                  <a:pt x="492043" y="0"/>
                </a:moveTo>
                <a:lnTo>
                  <a:pt x="6954838" y="0"/>
                </a:lnTo>
                <a:lnTo>
                  <a:pt x="6954838" y="3387807"/>
                </a:lnTo>
                <a:cubicBezTo>
                  <a:pt x="6954838" y="3659554"/>
                  <a:pt x="6734542" y="3879849"/>
                  <a:pt x="6462795" y="3879850"/>
                </a:cubicBezTo>
                <a:lnTo>
                  <a:pt x="0" y="3879850"/>
                </a:lnTo>
                <a:lnTo>
                  <a:pt x="0" y="492043"/>
                </a:lnTo>
                <a:cubicBezTo>
                  <a:pt x="0" y="220295"/>
                  <a:pt x="220295" y="0"/>
                  <a:pt x="492043" y="1"/>
                </a:cubicBezTo>
                <a:cubicBezTo>
                  <a:pt x="492043" y="1"/>
                  <a:pt x="492043" y="1"/>
                  <a:pt x="492043" y="1"/>
                </a:cubicBezTo>
                <a:lnTo>
                  <a:pt x="492043" y="0"/>
                </a:lnTo>
                <a:close/>
              </a:path>
            </a:pathLst>
          </a:custGeom>
          <a:gradFill rotWithShape="1">
            <a:gsLst>
              <a:gs pos="0">
                <a:srgbClr val="00B0F0"/>
              </a:gs>
              <a:gs pos="100000">
                <a:srgbClr val="0070C0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endParaRPr lang="zh-CN" altLang="en-US">
              <a:solidFill>
                <a:srgbClr val="0074C3"/>
              </a:solidFill>
            </a:endParaRPr>
          </a:p>
        </p:txBody>
      </p:sp>
      <p:pic>
        <p:nvPicPr>
          <p:cNvPr id="5" name="Picture 3" descr="C:\TDDOWNLOAD\penc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6740"/>
            <a:ext cx="10001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 rot="21306865">
            <a:off x="1210462" y="2837831"/>
            <a:ext cx="6454775" cy="1066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6600" dirty="0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学 生 端</a:t>
            </a:r>
            <a:endParaRPr lang="en-US" altLang="zh-CN" sz="6600" dirty="0" smtClean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5400" dirty="0" smtClean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" name="Picture 2" descr="E:\我的PPT库\PPT图标库\水晶图标\1500PNG图标\png-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15" y="9391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21283875">
            <a:off x="2957351" y="4358859"/>
            <a:ext cx="294867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课程学习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  <a:p>
            <a:pPr lvl="0"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考核测验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 rot="21283875">
            <a:off x="5550917" y="4182470"/>
            <a:ext cx="2343415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实操实训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  <a:p>
            <a:pPr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理财计算器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45"/>
          <p:cNvSpPr>
            <a:spLocks/>
          </p:cNvSpPr>
          <p:nvPr/>
        </p:nvSpPr>
        <p:spPr bwMode="gray">
          <a:xfrm rot="16200000">
            <a:off x="2743421" y="2992412"/>
            <a:ext cx="1848786" cy="1904710"/>
          </a:xfrm>
          <a:custGeom>
            <a:avLst/>
            <a:gdLst>
              <a:gd name="T0" fmla="*/ 1331901 w 1424"/>
              <a:gd name="T1" fmla="*/ 0 h 1438"/>
              <a:gd name="T2" fmla="*/ 0 w 1424"/>
              <a:gd name="T3" fmla="*/ 1221412 h 1438"/>
              <a:gd name="T4" fmla="*/ 1331901 w 1424"/>
              <a:gd name="T5" fmla="*/ 1221412 h 1438"/>
              <a:gd name="T6" fmla="*/ 1331901 w 1424"/>
              <a:gd name="T7" fmla="*/ 0 h 1438"/>
              <a:gd name="T8" fmla="*/ 0 60000 65536"/>
              <a:gd name="T9" fmla="*/ 0 60000 65536"/>
              <a:gd name="T10" fmla="*/ 0 60000 65536"/>
              <a:gd name="T11" fmla="*/ 0 60000 65536"/>
              <a:gd name="T12" fmla="*/ 0 w 1424"/>
              <a:gd name="T13" fmla="*/ 0 h 1438"/>
              <a:gd name="T14" fmla="*/ 1424 w 1424"/>
              <a:gd name="T15" fmla="*/ 1438 h 1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4" h="1438">
                <a:moveTo>
                  <a:pt x="1424" y="0"/>
                </a:moveTo>
                <a:cubicBezTo>
                  <a:pt x="638" y="0"/>
                  <a:pt x="0" y="644"/>
                  <a:pt x="0" y="1438"/>
                </a:cubicBezTo>
                <a:cubicBezTo>
                  <a:pt x="1424" y="1438"/>
                  <a:pt x="1424" y="1438"/>
                  <a:pt x="1424" y="1438"/>
                </a:cubicBezTo>
                <a:lnTo>
                  <a:pt x="1424" y="0"/>
                </a:lnTo>
                <a:close/>
              </a:path>
            </a:pathLst>
          </a:custGeom>
          <a:gradFill flip="none" rotWithShape="1">
            <a:gsLst>
              <a:gs pos="0">
                <a:srgbClr val="A40000"/>
              </a:gs>
              <a:gs pos="39999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  <a:lin ang="5400000" scaled="0"/>
            <a:tileRect/>
          </a:gra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Freeform 45"/>
          <p:cNvSpPr>
            <a:spLocks/>
          </p:cNvSpPr>
          <p:nvPr/>
        </p:nvSpPr>
        <p:spPr bwMode="gray">
          <a:xfrm rot="10800000">
            <a:off x="4679595" y="2960948"/>
            <a:ext cx="1848786" cy="1904710"/>
          </a:xfrm>
          <a:custGeom>
            <a:avLst/>
            <a:gdLst>
              <a:gd name="T0" fmla="*/ 1331901 w 1424"/>
              <a:gd name="T1" fmla="*/ 0 h 1438"/>
              <a:gd name="T2" fmla="*/ 0 w 1424"/>
              <a:gd name="T3" fmla="*/ 1221412 h 1438"/>
              <a:gd name="T4" fmla="*/ 1331901 w 1424"/>
              <a:gd name="T5" fmla="*/ 1221412 h 1438"/>
              <a:gd name="T6" fmla="*/ 1331901 w 1424"/>
              <a:gd name="T7" fmla="*/ 0 h 1438"/>
              <a:gd name="T8" fmla="*/ 0 60000 65536"/>
              <a:gd name="T9" fmla="*/ 0 60000 65536"/>
              <a:gd name="T10" fmla="*/ 0 60000 65536"/>
              <a:gd name="T11" fmla="*/ 0 60000 65536"/>
              <a:gd name="T12" fmla="*/ 0 w 1424"/>
              <a:gd name="T13" fmla="*/ 0 h 1438"/>
              <a:gd name="T14" fmla="*/ 1424 w 1424"/>
              <a:gd name="T15" fmla="*/ 1438 h 1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4" h="1438">
                <a:moveTo>
                  <a:pt x="1424" y="0"/>
                </a:moveTo>
                <a:cubicBezTo>
                  <a:pt x="638" y="0"/>
                  <a:pt x="0" y="644"/>
                  <a:pt x="0" y="1438"/>
                </a:cubicBezTo>
                <a:cubicBezTo>
                  <a:pt x="1424" y="1438"/>
                  <a:pt x="1424" y="1438"/>
                  <a:pt x="1424" y="1438"/>
                </a:cubicBezTo>
                <a:lnTo>
                  <a:pt x="1424" y="0"/>
                </a:lnTo>
                <a:close/>
              </a:path>
            </a:pathLst>
          </a:custGeom>
          <a:gradFill flip="none" rotWithShape="1">
            <a:gsLst>
              <a:gs pos="0">
                <a:srgbClr val="A40000"/>
              </a:gs>
              <a:gs pos="39999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  <a:lin ang="5400000" scaled="0"/>
            <a:tileRect/>
          </a:gra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Freeform 45"/>
          <p:cNvSpPr>
            <a:spLocks/>
          </p:cNvSpPr>
          <p:nvPr/>
        </p:nvSpPr>
        <p:spPr bwMode="gray">
          <a:xfrm rot="5400000">
            <a:off x="4651633" y="1024774"/>
            <a:ext cx="1848786" cy="1904710"/>
          </a:xfrm>
          <a:custGeom>
            <a:avLst/>
            <a:gdLst>
              <a:gd name="T0" fmla="*/ 1331901 w 1424"/>
              <a:gd name="T1" fmla="*/ 0 h 1438"/>
              <a:gd name="T2" fmla="*/ 0 w 1424"/>
              <a:gd name="T3" fmla="*/ 1221412 h 1438"/>
              <a:gd name="T4" fmla="*/ 1331901 w 1424"/>
              <a:gd name="T5" fmla="*/ 1221412 h 1438"/>
              <a:gd name="T6" fmla="*/ 1331901 w 1424"/>
              <a:gd name="T7" fmla="*/ 0 h 1438"/>
              <a:gd name="T8" fmla="*/ 0 60000 65536"/>
              <a:gd name="T9" fmla="*/ 0 60000 65536"/>
              <a:gd name="T10" fmla="*/ 0 60000 65536"/>
              <a:gd name="T11" fmla="*/ 0 60000 65536"/>
              <a:gd name="T12" fmla="*/ 0 w 1424"/>
              <a:gd name="T13" fmla="*/ 0 h 1438"/>
              <a:gd name="T14" fmla="*/ 1424 w 1424"/>
              <a:gd name="T15" fmla="*/ 1438 h 1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4" h="1438">
                <a:moveTo>
                  <a:pt x="1424" y="0"/>
                </a:moveTo>
                <a:cubicBezTo>
                  <a:pt x="638" y="0"/>
                  <a:pt x="0" y="644"/>
                  <a:pt x="0" y="1438"/>
                </a:cubicBezTo>
                <a:cubicBezTo>
                  <a:pt x="1424" y="1438"/>
                  <a:pt x="1424" y="1438"/>
                  <a:pt x="1424" y="1438"/>
                </a:cubicBezTo>
                <a:lnTo>
                  <a:pt x="1424" y="0"/>
                </a:lnTo>
                <a:close/>
              </a:path>
            </a:pathLst>
          </a:custGeom>
          <a:gradFill flip="none" rotWithShape="1">
            <a:gsLst>
              <a:gs pos="0">
                <a:srgbClr val="A40000"/>
              </a:gs>
              <a:gs pos="39999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  <a:lin ang="5400000" scaled="0"/>
            <a:tileRect/>
          </a:gra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Freeform 45"/>
          <p:cNvSpPr>
            <a:spLocks/>
          </p:cNvSpPr>
          <p:nvPr/>
        </p:nvSpPr>
        <p:spPr bwMode="gray">
          <a:xfrm>
            <a:off x="2711957" y="1056238"/>
            <a:ext cx="1848786" cy="1904710"/>
          </a:xfrm>
          <a:custGeom>
            <a:avLst/>
            <a:gdLst>
              <a:gd name="T0" fmla="*/ 1331901 w 1424"/>
              <a:gd name="T1" fmla="*/ 0 h 1438"/>
              <a:gd name="T2" fmla="*/ 0 w 1424"/>
              <a:gd name="T3" fmla="*/ 1221412 h 1438"/>
              <a:gd name="T4" fmla="*/ 1331901 w 1424"/>
              <a:gd name="T5" fmla="*/ 1221412 h 1438"/>
              <a:gd name="T6" fmla="*/ 1331901 w 1424"/>
              <a:gd name="T7" fmla="*/ 0 h 1438"/>
              <a:gd name="T8" fmla="*/ 0 60000 65536"/>
              <a:gd name="T9" fmla="*/ 0 60000 65536"/>
              <a:gd name="T10" fmla="*/ 0 60000 65536"/>
              <a:gd name="T11" fmla="*/ 0 60000 65536"/>
              <a:gd name="T12" fmla="*/ 0 w 1424"/>
              <a:gd name="T13" fmla="*/ 0 h 1438"/>
              <a:gd name="T14" fmla="*/ 1424 w 1424"/>
              <a:gd name="T15" fmla="*/ 1438 h 1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24" h="1438">
                <a:moveTo>
                  <a:pt x="1424" y="0"/>
                </a:moveTo>
                <a:cubicBezTo>
                  <a:pt x="638" y="0"/>
                  <a:pt x="0" y="644"/>
                  <a:pt x="0" y="1438"/>
                </a:cubicBezTo>
                <a:cubicBezTo>
                  <a:pt x="1424" y="1438"/>
                  <a:pt x="1424" y="1438"/>
                  <a:pt x="1424" y="1438"/>
                </a:cubicBezTo>
                <a:lnTo>
                  <a:pt x="1424" y="0"/>
                </a:lnTo>
                <a:close/>
              </a:path>
            </a:pathLst>
          </a:custGeom>
          <a:gradFill flip="none" rotWithShape="1">
            <a:gsLst>
              <a:gs pos="0">
                <a:srgbClr val="A40000"/>
              </a:gs>
              <a:gs pos="39999">
                <a:srgbClr val="FF0000"/>
              </a:gs>
              <a:gs pos="70000">
                <a:srgbClr val="FF0000"/>
              </a:gs>
              <a:gs pos="100000">
                <a:srgbClr val="FF0000"/>
              </a:gs>
            </a:gsLst>
            <a:lin ang="5400000" scaled="0"/>
            <a:tileRect/>
          </a:gradFill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 useBgFill="1">
        <p:nvSpPr>
          <p:cNvPr id="9" name="Oval 13"/>
          <p:cNvSpPr>
            <a:spLocks noChangeArrowheads="1"/>
          </p:cNvSpPr>
          <p:nvPr/>
        </p:nvSpPr>
        <p:spPr bwMode="gray">
          <a:xfrm>
            <a:off x="3238360" y="1644940"/>
            <a:ext cx="2673639" cy="2673639"/>
          </a:xfrm>
          <a:prstGeom prst="ellipse">
            <a:avLst/>
          </a:prstGeom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zh-CN">
              <a:cs typeface="Arial" charset="0"/>
            </a:endParaRPr>
          </a:p>
        </p:txBody>
      </p:sp>
      <p:grpSp>
        <p:nvGrpSpPr>
          <p:cNvPr id="2" name="组合 32"/>
          <p:cNvGrpSpPr/>
          <p:nvPr/>
        </p:nvGrpSpPr>
        <p:grpSpPr>
          <a:xfrm>
            <a:off x="2966752" y="1621097"/>
            <a:ext cx="3293157" cy="2529260"/>
            <a:chOff x="2966752" y="1621097"/>
            <a:chExt cx="3293157" cy="2529260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3633163" y="2039742"/>
              <a:ext cx="1897499" cy="1895446"/>
              <a:chOff x="1938" y="1379"/>
              <a:chExt cx="1849" cy="1847"/>
            </a:xfrm>
            <a:gradFill>
              <a:gsLst>
                <a:gs pos="0">
                  <a:schemeClr val="bg1">
                    <a:lumMod val="95000"/>
                  </a:schemeClr>
                </a:gs>
                <a:gs pos="39999">
                  <a:schemeClr val="bg1">
                    <a:lumMod val="7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p:grpSpPr>
          <p:sp>
            <p:nvSpPr>
              <p:cNvPr id="11" name="Freeform 16"/>
              <p:cNvSpPr>
                <a:spLocks/>
              </p:cNvSpPr>
              <p:nvPr/>
            </p:nvSpPr>
            <p:spPr bwMode="gray">
              <a:xfrm>
                <a:off x="1938" y="1992"/>
                <a:ext cx="1849" cy="1234"/>
              </a:xfrm>
              <a:custGeom>
                <a:avLst/>
                <a:gdLst/>
                <a:ahLst/>
                <a:cxnLst>
                  <a:cxn ang="0">
                    <a:pos x="761" y="153"/>
                  </a:cxn>
                  <a:cxn ang="0">
                    <a:pos x="761" y="153"/>
                  </a:cxn>
                  <a:cxn ang="0">
                    <a:pos x="758" y="152"/>
                  </a:cxn>
                  <a:cxn ang="0">
                    <a:pos x="758" y="152"/>
                  </a:cxn>
                  <a:cxn ang="0">
                    <a:pos x="732" y="129"/>
                  </a:cxn>
                  <a:cxn ang="0">
                    <a:pos x="732" y="129"/>
                  </a:cxn>
                  <a:cxn ang="0">
                    <a:pos x="731" y="127"/>
                  </a:cxn>
                  <a:cxn ang="0">
                    <a:pos x="731" y="127"/>
                  </a:cxn>
                  <a:cxn ang="0">
                    <a:pos x="731" y="125"/>
                  </a:cxn>
                  <a:cxn ang="0">
                    <a:pos x="730" y="125"/>
                  </a:cxn>
                  <a:cxn ang="0">
                    <a:pos x="730" y="123"/>
                  </a:cxn>
                  <a:cxn ang="0">
                    <a:pos x="730" y="123"/>
                  </a:cxn>
                  <a:cxn ang="0">
                    <a:pos x="729" y="122"/>
                  </a:cxn>
                  <a:cxn ang="0">
                    <a:pos x="729" y="121"/>
                  </a:cxn>
                  <a:cxn ang="0">
                    <a:pos x="736" y="91"/>
                  </a:cxn>
                  <a:cxn ang="0">
                    <a:pos x="743" y="62"/>
                  </a:cxn>
                  <a:cxn ang="0">
                    <a:pos x="681" y="0"/>
                  </a:cxn>
                  <a:cxn ang="0">
                    <a:pos x="618" y="63"/>
                  </a:cxn>
                  <a:cxn ang="0">
                    <a:pos x="626" y="92"/>
                  </a:cxn>
                  <a:cxn ang="0">
                    <a:pos x="633" y="121"/>
                  </a:cxn>
                  <a:cxn ang="0">
                    <a:pos x="602" y="153"/>
                  </a:cxn>
                  <a:cxn ang="0">
                    <a:pos x="601" y="153"/>
                  </a:cxn>
                  <a:cxn ang="0">
                    <a:pos x="522" y="164"/>
                  </a:cxn>
                  <a:cxn ang="0">
                    <a:pos x="442" y="154"/>
                  </a:cxn>
                  <a:cxn ang="0">
                    <a:pos x="441" y="154"/>
                  </a:cxn>
                  <a:cxn ang="0">
                    <a:pos x="362" y="144"/>
                  </a:cxn>
                  <a:cxn ang="0">
                    <a:pos x="283" y="154"/>
                  </a:cxn>
                  <a:cxn ang="0">
                    <a:pos x="282" y="154"/>
                  </a:cxn>
                  <a:cxn ang="0">
                    <a:pos x="251" y="187"/>
                  </a:cxn>
                  <a:cxn ang="0">
                    <a:pos x="258" y="216"/>
                  </a:cxn>
                  <a:cxn ang="0">
                    <a:pos x="265" y="245"/>
                  </a:cxn>
                  <a:cxn ang="0">
                    <a:pos x="203" y="307"/>
                  </a:cxn>
                  <a:cxn ang="0">
                    <a:pos x="140" y="245"/>
                  </a:cxn>
                  <a:cxn ang="0">
                    <a:pos x="147" y="216"/>
                  </a:cxn>
                  <a:cxn ang="0">
                    <a:pos x="154" y="187"/>
                  </a:cxn>
                  <a:cxn ang="0">
                    <a:pos x="123" y="155"/>
                  </a:cxn>
                  <a:cxn ang="0">
                    <a:pos x="121" y="154"/>
                  </a:cxn>
                  <a:cxn ang="0">
                    <a:pos x="43" y="145"/>
                  </a:cxn>
                  <a:cxn ang="0">
                    <a:pos x="0" y="148"/>
                  </a:cxn>
                  <a:cxn ang="0">
                    <a:pos x="0" y="154"/>
                  </a:cxn>
                  <a:cxn ang="0">
                    <a:pos x="459" y="613"/>
                  </a:cxn>
                  <a:cxn ang="0">
                    <a:pos x="918" y="154"/>
                  </a:cxn>
                  <a:cxn ang="0">
                    <a:pos x="918" y="153"/>
                  </a:cxn>
                  <a:cxn ang="0">
                    <a:pos x="841" y="163"/>
                  </a:cxn>
                  <a:cxn ang="0">
                    <a:pos x="761" y="153"/>
                  </a:cxn>
                </a:cxnLst>
                <a:rect l="0" t="0" r="r" b="b"/>
                <a:pathLst>
                  <a:path w="918" h="613">
                    <a:moveTo>
                      <a:pt x="761" y="153"/>
                    </a:moveTo>
                    <a:cubicBezTo>
                      <a:pt x="761" y="153"/>
                      <a:pt x="761" y="153"/>
                      <a:pt x="761" y="153"/>
                    </a:cubicBezTo>
                    <a:cubicBezTo>
                      <a:pt x="761" y="153"/>
                      <a:pt x="758" y="152"/>
                      <a:pt x="758" y="152"/>
                    </a:cubicBezTo>
                    <a:cubicBezTo>
                      <a:pt x="758" y="152"/>
                      <a:pt x="758" y="152"/>
                      <a:pt x="758" y="152"/>
                    </a:cubicBezTo>
                    <a:cubicBezTo>
                      <a:pt x="745" y="147"/>
                      <a:pt x="737" y="137"/>
                      <a:pt x="732" y="129"/>
                    </a:cubicBezTo>
                    <a:cubicBezTo>
                      <a:pt x="732" y="129"/>
                      <a:pt x="732" y="129"/>
                      <a:pt x="732" y="129"/>
                    </a:cubicBezTo>
                    <a:cubicBezTo>
                      <a:pt x="732" y="128"/>
                      <a:pt x="732" y="128"/>
                      <a:pt x="731" y="127"/>
                    </a:cubicBezTo>
                    <a:cubicBezTo>
                      <a:pt x="731" y="127"/>
                      <a:pt x="731" y="127"/>
                      <a:pt x="731" y="127"/>
                    </a:cubicBezTo>
                    <a:cubicBezTo>
                      <a:pt x="731" y="126"/>
                      <a:pt x="731" y="126"/>
                      <a:pt x="731" y="125"/>
                    </a:cubicBezTo>
                    <a:cubicBezTo>
                      <a:pt x="731" y="125"/>
                      <a:pt x="730" y="125"/>
                      <a:pt x="730" y="125"/>
                    </a:cubicBezTo>
                    <a:cubicBezTo>
                      <a:pt x="730" y="124"/>
                      <a:pt x="730" y="124"/>
                      <a:pt x="730" y="123"/>
                    </a:cubicBezTo>
                    <a:cubicBezTo>
                      <a:pt x="730" y="123"/>
                      <a:pt x="730" y="123"/>
                      <a:pt x="730" y="123"/>
                    </a:cubicBezTo>
                    <a:cubicBezTo>
                      <a:pt x="730" y="122"/>
                      <a:pt x="730" y="122"/>
                      <a:pt x="729" y="122"/>
                    </a:cubicBezTo>
                    <a:cubicBezTo>
                      <a:pt x="729" y="121"/>
                      <a:pt x="729" y="121"/>
                      <a:pt x="729" y="121"/>
                    </a:cubicBezTo>
                    <a:cubicBezTo>
                      <a:pt x="727" y="109"/>
                      <a:pt x="734" y="96"/>
                      <a:pt x="736" y="91"/>
                    </a:cubicBezTo>
                    <a:cubicBezTo>
                      <a:pt x="741" y="83"/>
                      <a:pt x="743" y="73"/>
                      <a:pt x="743" y="62"/>
                    </a:cubicBezTo>
                    <a:cubicBezTo>
                      <a:pt x="743" y="28"/>
                      <a:pt x="715" y="0"/>
                      <a:pt x="681" y="0"/>
                    </a:cubicBezTo>
                    <a:cubicBezTo>
                      <a:pt x="646" y="0"/>
                      <a:pt x="618" y="28"/>
                      <a:pt x="618" y="63"/>
                    </a:cubicBezTo>
                    <a:cubicBezTo>
                      <a:pt x="618" y="73"/>
                      <a:pt x="621" y="83"/>
                      <a:pt x="626" y="92"/>
                    </a:cubicBezTo>
                    <a:cubicBezTo>
                      <a:pt x="628" y="96"/>
                      <a:pt x="635" y="109"/>
                      <a:pt x="633" y="121"/>
                    </a:cubicBezTo>
                    <a:cubicBezTo>
                      <a:pt x="632" y="127"/>
                      <a:pt x="623" y="146"/>
                      <a:pt x="602" y="153"/>
                    </a:cubicBezTo>
                    <a:cubicBezTo>
                      <a:pt x="602" y="153"/>
                      <a:pt x="602" y="153"/>
                      <a:pt x="601" y="153"/>
                    </a:cubicBezTo>
                    <a:cubicBezTo>
                      <a:pt x="601" y="153"/>
                      <a:pt x="566" y="164"/>
                      <a:pt x="522" y="164"/>
                    </a:cubicBezTo>
                    <a:cubicBezTo>
                      <a:pt x="478" y="164"/>
                      <a:pt x="442" y="154"/>
                      <a:pt x="442" y="154"/>
                    </a:cubicBezTo>
                    <a:cubicBezTo>
                      <a:pt x="442" y="154"/>
                      <a:pt x="442" y="154"/>
                      <a:pt x="441" y="154"/>
                    </a:cubicBezTo>
                    <a:cubicBezTo>
                      <a:pt x="436" y="152"/>
                      <a:pt x="403" y="143"/>
                      <a:pt x="362" y="144"/>
                    </a:cubicBezTo>
                    <a:cubicBezTo>
                      <a:pt x="322" y="144"/>
                      <a:pt x="289" y="152"/>
                      <a:pt x="283" y="154"/>
                    </a:cubicBezTo>
                    <a:cubicBezTo>
                      <a:pt x="283" y="154"/>
                      <a:pt x="282" y="154"/>
                      <a:pt x="282" y="154"/>
                    </a:cubicBezTo>
                    <a:cubicBezTo>
                      <a:pt x="261" y="161"/>
                      <a:pt x="252" y="180"/>
                      <a:pt x="251" y="187"/>
                    </a:cubicBezTo>
                    <a:cubicBezTo>
                      <a:pt x="249" y="198"/>
                      <a:pt x="255" y="211"/>
                      <a:pt x="258" y="216"/>
                    </a:cubicBezTo>
                    <a:cubicBezTo>
                      <a:pt x="262" y="224"/>
                      <a:pt x="265" y="234"/>
                      <a:pt x="265" y="245"/>
                    </a:cubicBezTo>
                    <a:cubicBezTo>
                      <a:pt x="265" y="279"/>
                      <a:pt x="237" y="307"/>
                      <a:pt x="203" y="307"/>
                    </a:cubicBezTo>
                    <a:cubicBezTo>
                      <a:pt x="168" y="307"/>
                      <a:pt x="140" y="279"/>
                      <a:pt x="140" y="245"/>
                    </a:cubicBezTo>
                    <a:cubicBezTo>
                      <a:pt x="140" y="235"/>
                      <a:pt x="143" y="225"/>
                      <a:pt x="147" y="216"/>
                    </a:cubicBezTo>
                    <a:cubicBezTo>
                      <a:pt x="150" y="211"/>
                      <a:pt x="157" y="198"/>
                      <a:pt x="154" y="187"/>
                    </a:cubicBezTo>
                    <a:cubicBezTo>
                      <a:pt x="153" y="180"/>
                      <a:pt x="144" y="161"/>
                      <a:pt x="123" y="155"/>
                    </a:cubicBezTo>
                    <a:cubicBezTo>
                      <a:pt x="123" y="155"/>
                      <a:pt x="122" y="155"/>
                      <a:pt x="121" y="154"/>
                    </a:cubicBezTo>
                    <a:cubicBezTo>
                      <a:pt x="115" y="153"/>
                      <a:pt x="82" y="144"/>
                      <a:pt x="43" y="145"/>
                    </a:cubicBezTo>
                    <a:cubicBezTo>
                      <a:pt x="27" y="145"/>
                      <a:pt x="12" y="146"/>
                      <a:pt x="0" y="148"/>
                    </a:cubicBezTo>
                    <a:cubicBezTo>
                      <a:pt x="0" y="150"/>
                      <a:pt x="0" y="152"/>
                      <a:pt x="0" y="154"/>
                    </a:cubicBezTo>
                    <a:cubicBezTo>
                      <a:pt x="0" y="407"/>
                      <a:pt x="205" y="613"/>
                      <a:pt x="459" y="613"/>
                    </a:cubicBezTo>
                    <a:cubicBezTo>
                      <a:pt x="712" y="613"/>
                      <a:pt x="918" y="407"/>
                      <a:pt x="918" y="154"/>
                    </a:cubicBezTo>
                    <a:cubicBezTo>
                      <a:pt x="918" y="154"/>
                      <a:pt x="918" y="153"/>
                      <a:pt x="918" y="153"/>
                    </a:cubicBezTo>
                    <a:cubicBezTo>
                      <a:pt x="901" y="158"/>
                      <a:pt x="873" y="163"/>
                      <a:pt x="841" y="163"/>
                    </a:cubicBezTo>
                    <a:cubicBezTo>
                      <a:pt x="797" y="163"/>
                      <a:pt x="761" y="153"/>
                      <a:pt x="761" y="153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Freeform 17"/>
              <p:cNvSpPr>
                <a:spLocks/>
              </p:cNvSpPr>
              <p:nvPr/>
            </p:nvSpPr>
            <p:spPr bwMode="gray">
              <a:xfrm>
                <a:off x="1938" y="1379"/>
                <a:ext cx="1849" cy="1231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0" y="453"/>
                  </a:cxn>
                  <a:cxn ang="0">
                    <a:pos x="43" y="450"/>
                  </a:cxn>
                  <a:cxn ang="0">
                    <a:pos x="121" y="459"/>
                  </a:cxn>
                  <a:cxn ang="0">
                    <a:pos x="123" y="460"/>
                  </a:cxn>
                  <a:cxn ang="0">
                    <a:pos x="154" y="492"/>
                  </a:cxn>
                  <a:cxn ang="0">
                    <a:pos x="147" y="521"/>
                  </a:cxn>
                  <a:cxn ang="0">
                    <a:pos x="140" y="550"/>
                  </a:cxn>
                  <a:cxn ang="0">
                    <a:pos x="203" y="612"/>
                  </a:cxn>
                  <a:cxn ang="0">
                    <a:pos x="265" y="550"/>
                  </a:cxn>
                  <a:cxn ang="0">
                    <a:pos x="258" y="521"/>
                  </a:cxn>
                  <a:cxn ang="0">
                    <a:pos x="251" y="492"/>
                  </a:cxn>
                  <a:cxn ang="0">
                    <a:pos x="282" y="459"/>
                  </a:cxn>
                  <a:cxn ang="0">
                    <a:pos x="283" y="459"/>
                  </a:cxn>
                  <a:cxn ang="0">
                    <a:pos x="362" y="449"/>
                  </a:cxn>
                  <a:cxn ang="0">
                    <a:pos x="441" y="459"/>
                  </a:cxn>
                  <a:cxn ang="0">
                    <a:pos x="442" y="459"/>
                  </a:cxn>
                  <a:cxn ang="0">
                    <a:pos x="522" y="469"/>
                  </a:cxn>
                  <a:cxn ang="0">
                    <a:pos x="601" y="458"/>
                  </a:cxn>
                  <a:cxn ang="0">
                    <a:pos x="602" y="458"/>
                  </a:cxn>
                  <a:cxn ang="0">
                    <a:pos x="633" y="426"/>
                  </a:cxn>
                  <a:cxn ang="0">
                    <a:pos x="626" y="397"/>
                  </a:cxn>
                  <a:cxn ang="0">
                    <a:pos x="618" y="368"/>
                  </a:cxn>
                  <a:cxn ang="0">
                    <a:pos x="681" y="305"/>
                  </a:cxn>
                  <a:cxn ang="0">
                    <a:pos x="743" y="367"/>
                  </a:cxn>
                  <a:cxn ang="0">
                    <a:pos x="736" y="396"/>
                  </a:cxn>
                  <a:cxn ang="0">
                    <a:pos x="729" y="426"/>
                  </a:cxn>
                  <a:cxn ang="0">
                    <a:pos x="729" y="427"/>
                  </a:cxn>
                  <a:cxn ang="0">
                    <a:pos x="730" y="428"/>
                  </a:cxn>
                  <a:cxn ang="0">
                    <a:pos x="730" y="428"/>
                  </a:cxn>
                  <a:cxn ang="0">
                    <a:pos x="730" y="430"/>
                  </a:cxn>
                  <a:cxn ang="0">
                    <a:pos x="731" y="430"/>
                  </a:cxn>
                  <a:cxn ang="0">
                    <a:pos x="731" y="432"/>
                  </a:cxn>
                  <a:cxn ang="0">
                    <a:pos x="731" y="432"/>
                  </a:cxn>
                  <a:cxn ang="0">
                    <a:pos x="732" y="434"/>
                  </a:cxn>
                  <a:cxn ang="0">
                    <a:pos x="732" y="434"/>
                  </a:cxn>
                  <a:cxn ang="0">
                    <a:pos x="758" y="457"/>
                  </a:cxn>
                  <a:cxn ang="0">
                    <a:pos x="758" y="457"/>
                  </a:cxn>
                  <a:cxn ang="0">
                    <a:pos x="761" y="458"/>
                  </a:cxn>
                  <a:cxn ang="0">
                    <a:pos x="761" y="458"/>
                  </a:cxn>
                  <a:cxn ang="0">
                    <a:pos x="841" y="468"/>
                  </a:cxn>
                  <a:cxn ang="0">
                    <a:pos x="918" y="458"/>
                  </a:cxn>
                  <a:cxn ang="0">
                    <a:pos x="459" y="0"/>
                  </a:cxn>
                </a:cxnLst>
                <a:rect l="0" t="0" r="r" b="b"/>
                <a:pathLst>
                  <a:path w="918" h="612">
                    <a:moveTo>
                      <a:pt x="459" y="0"/>
                    </a:moveTo>
                    <a:cubicBezTo>
                      <a:pt x="207" y="0"/>
                      <a:pt x="3" y="202"/>
                      <a:pt x="0" y="453"/>
                    </a:cubicBezTo>
                    <a:cubicBezTo>
                      <a:pt x="12" y="451"/>
                      <a:pt x="27" y="450"/>
                      <a:pt x="43" y="450"/>
                    </a:cubicBezTo>
                    <a:cubicBezTo>
                      <a:pt x="82" y="449"/>
                      <a:pt x="115" y="458"/>
                      <a:pt x="121" y="459"/>
                    </a:cubicBezTo>
                    <a:cubicBezTo>
                      <a:pt x="122" y="460"/>
                      <a:pt x="123" y="460"/>
                      <a:pt x="123" y="460"/>
                    </a:cubicBezTo>
                    <a:cubicBezTo>
                      <a:pt x="144" y="466"/>
                      <a:pt x="153" y="485"/>
                      <a:pt x="154" y="492"/>
                    </a:cubicBezTo>
                    <a:cubicBezTo>
                      <a:pt x="157" y="503"/>
                      <a:pt x="150" y="516"/>
                      <a:pt x="147" y="521"/>
                    </a:cubicBezTo>
                    <a:cubicBezTo>
                      <a:pt x="143" y="530"/>
                      <a:pt x="140" y="540"/>
                      <a:pt x="140" y="550"/>
                    </a:cubicBezTo>
                    <a:cubicBezTo>
                      <a:pt x="140" y="584"/>
                      <a:pt x="168" y="612"/>
                      <a:pt x="203" y="612"/>
                    </a:cubicBezTo>
                    <a:cubicBezTo>
                      <a:pt x="237" y="612"/>
                      <a:pt x="265" y="584"/>
                      <a:pt x="265" y="550"/>
                    </a:cubicBezTo>
                    <a:cubicBezTo>
                      <a:pt x="265" y="539"/>
                      <a:pt x="262" y="529"/>
                      <a:pt x="258" y="521"/>
                    </a:cubicBezTo>
                    <a:cubicBezTo>
                      <a:pt x="255" y="516"/>
                      <a:pt x="249" y="503"/>
                      <a:pt x="251" y="492"/>
                    </a:cubicBezTo>
                    <a:cubicBezTo>
                      <a:pt x="252" y="485"/>
                      <a:pt x="261" y="466"/>
                      <a:pt x="282" y="459"/>
                    </a:cubicBezTo>
                    <a:cubicBezTo>
                      <a:pt x="282" y="459"/>
                      <a:pt x="283" y="459"/>
                      <a:pt x="283" y="459"/>
                    </a:cubicBezTo>
                    <a:cubicBezTo>
                      <a:pt x="289" y="457"/>
                      <a:pt x="322" y="449"/>
                      <a:pt x="362" y="449"/>
                    </a:cubicBezTo>
                    <a:cubicBezTo>
                      <a:pt x="403" y="448"/>
                      <a:pt x="436" y="457"/>
                      <a:pt x="441" y="459"/>
                    </a:cubicBezTo>
                    <a:cubicBezTo>
                      <a:pt x="442" y="459"/>
                      <a:pt x="442" y="459"/>
                      <a:pt x="442" y="459"/>
                    </a:cubicBezTo>
                    <a:cubicBezTo>
                      <a:pt x="442" y="459"/>
                      <a:pt x="478" y="469"/>
                      <a:pt x="522" y="469"/>
                    </a:cubicBezTo>
                    <a:cubicBezTo>
                      <a:pt x="566" y="469"/>
                      <a:pt x="601" y="458"/>
                      <a:pt x="601" y="458"/>
                    </a:cubicBezTo>
                    <a:cubicBezTo>
                      <a:pt x="602" y="458"/>
                      <a:pt x="602" y="458"/>
                      <a:pt x="602" y="458"/>
                    </a:cubicBezTo>
                    <a:cubicBezTo>
                      <a:pt x="623" y="451"/>
                      <a:pt x="632" y="432"/>
                      <a:pt x="633" y="426"/>
                    </a:cubicBezTo>
                    <a:cubicBezTo>
                      <a:pt x="635" y="414"/>
                      <a:pt x="628" y="401"/>
                      <a:pt x="626" y="397"/>
                    </a:cubicBezTo>
                    <a:cubicBezTo>
                      <a:pt x="621" y="388"/>
                      <a:pt x="618" y="378"/>
                      <a:pt x="618" y="368"/>
                    </a:cubicBezTo>
                    <a:cubicBezTo>
                      <a:pt x="618" y="333"/>
                      <a:pt x="646" y="305"/>
                      <a:pt x="681" y="305"/>
                    </a:cubicBezTo>
                    <a:cubicBezTo>
                      <a:pt x="715" y="305"/>
                      <a:pt x="743" y="333"/>
                      <a:pt x="743" y="367"/>
                    </a:cubicBezTo>
                    <a:cubicBezTo>
                      <a:pt x="743" y="378"/>
                      <a:pt x="741" y="388"/>
                      <a:pt x="736" y="396"/>
                    </a:cubicBezTo>
                    <a:cubicBezTo>
                      <a:pt x="734" y="401"/>
                      <a:pt x="727" y="414"/>
                      <a:pt x="729" y="426"/>
                    </a:cubicBezTo>
                    <a:cubicBezTo>
                      <a:pt x="729" y="426"/>
                      <a:pt x="729" y="426"/>
                      <a:pt x="729" y="427"/>
                    </a:cubicBezTo>
                    <a:cubicBezTo>
                      <a:pt x="730" y="427"/>
                      <a:pt x="730" y="427"/>
                      <a:pt x="730" y="428"/>
                    </a:cubicBezTo>
                    <a:cubicBezTo>
                      <a:pt x="730" y="428"/>
                      <a:pt x="730" y="428"/>
                      <a:pt x="730" y="428"/>
                    </a:cubicBezTo>
                    <a:cubicBezTo>
                      <a:pt x="730" y="429"/>
                      <a:pt x="730" y="429"/>
                      <a:pt x="730" y="430"/>
                    </a:cubicBezTo>
                    <a:cubicBezTo>
                      <a:pt x="730" y="430"/>
                      <a:pt x="731" y="430"/>
                      <a:pt x="731" y="430"/>
                    </a:cubicBezTo>
                    <a:cubicBezTo>
                      <a:pt x="731" y="431"/>
                      <a:pt x="731" y="431"/>
                      <a:pt x="731" y="432"/>
                    </a:cubicBezTo>
                    <a:cubicBezTo>
                      <a:pt x="731" y="432"/>
                      <a:pt x="731" y="432"/>
                      <a:pt x="731" y="432"/>
                    </a:cubicBezTo>
                    <a:cubicBezTo>
                      <a:pt x="732" y="433"/>
                      <a:pt x="732" y="433"/>
                      <a:pt x="732" y="434"/>
                    </a:cubicBezTo>
                    <a:cubicBezTo>
                      <a:pt x="732" y="434"/>
                      <a:pt x="732" y="434"/>
                      <a:pt x="732" y="434"/>
                    </a:cubicBezTo>
                    <a:cubicBezTo>
                      <a:pt x="737" y="442"/>
                      <a:pt x="745" y="452"/>
                      <a:pt x="758" y="457"/>
                    </a:cubicBezTo>
                    <a:cubicBezTo>
                      <a:pt x="758" y="457"/>
                      <a:pt x="758" y="457"/>
                      <a:pt x="758" y="457"/>
                    </a:cubicBezTo>
                    <a:cubicBezTo>
                      <a:pt x="758" y="457"/>
                      <a:pt x="761" y="458"/>
                      <a:pt x="761" y="458"/>
                    </a:cubicBezTo>
                    <a:cubicBezTo>
                      <a:pt x="761" y="458"/>
                      <a:pt x="761" y="458"/>
                      <a:pt x="761" y="458"/>
                    </a:cubicBezTo>
                    <a:cubicBezTo>
                      <a:pt x="761" y="458"/>
                      <a:pt x="797" y="468"/>
                      <a:pt x="841" y="468"/>
                    </a:cubicBezTo>
                    <a:cubicBezTo>
                      <a:pt x="873" y="468"/>
                      <a:pt x="901" y="463"/>
                      <a:pt x="918" y="458"/>
                    </a:cubicBezTo>
                    <a:cubicBezTo>
                      <a:pt x="917" y="205"/>
                      <a:pt x="712" y="0"/>
                      <a:pt x="459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966752" y="1621097"/>
              <a:ext cx="3293157" cy="2529260"/>
              <a:chOff x="1619" y="1351"/>
              <a:chExt cx="2509" cy="1927"/>
            </a:xfrm>
          </p:grpSpPr>
          <p:sp>
            <p:nvSpPr>
              <p:cNvPr id="14" name="Text Box 19"/>
              <p:cNvSpPr txBox="1">
                <a:spLocks noChangeArrowheads="1"/>
              </p:cNvSpPr>
              <p:nvPr/>
            </p:nvSpPr>
            <p:spPr bwMode="gray">
              <a:xfrm>
                <a:off x="2358" y="2015"/>
                <a:ext cx="702" cy="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/>
                <a:r>
                  <a:rPr lang="zh-CN" altLang="en-US" sz="2400" b="1" dirty="0" smtClean="0">
                    <a:latin typeface="华文彩云" pitchFamily="2" charset="-122"/>
                    <a:ea typeface="华文彩云" pitchFamily="2" charset="-122"/>
                  </a:rPr>
                  <a:t>核心</a:t>
                </a:r>
                <a:endParaRPr lang="en-US" altLang="zh-CN" sz="2400" b="1" dirty="0" smtClean="0">
                  <a:latin typeface="华文彩云" pitchFamily="2" charset="-122"/>
                  <a:ea typeface="华文彩云" pitchFamily="2" charset="-122"/>
                </a:endParaRPr>
              </a:p>
            </p:txBody>
          </p:sp>
          <p:sp>
            <p:nvSpPr>
              <p:cNvPr id="15" name="Text Box 19"/>
              <p:cNvSpPr txBox="1">
                <a:spLocks noChangeArrowheads="1"/>
              </p:cNvSpPr>
              <p:nvPr/>
            </p:nvSpPr>
            <p:spPr bwMode="gray">
              <a:xfrm>
                <a:off x="2677" y="2502"/>
                <a:ext cx="626" cy="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>
                  <a:spcAft>
                    <a:spcPct val="40000"/>
                  </a:spcAft>
                </a:pPr>
                <a:r>
                  <a:rPr lang="zh-CN" altLang="en-US" sz="2400" b="1" noProof="1" smtClean="0">
                    <a:latin typeface="华文彩云" pitchFamily="2" charset="-122"/>
                    <a:ea typeface="华文彩云" pitchFamily="2" charset="-122"/>
                  </a:rPr>
                  <a:t>模块</a:t>
                </a:r>
                <a:endParaRPr lang="en-US" altLang="zh-CN" sz="2400" b="1" noProof="1" smtClean="0">
                  <a:latin typeface="华文彩云" pitchFamily="2" charset="-122"/>
                  <a:ea typeface="华文彩云" pitchFamily="2" charset="-122"/>
                </a:endParaRPr>
              </a:p>
            </p:txBody>
          </p:sp>
          <p:sp>
            <p:nvSpPr>
              <p:cNvPr id="17" name="WordArt 21"/>
              <p:cNvSpPr>
                <a:spLocks noChangeArrowheads="1" noChangeShapeType="1" noTextEdit="1"/>
              </p:cNvSpPr>
              <p:nvPr/>
            </p:nvSpPr>
            <p:spPr bwMode="gray">
              <a:xfrm rot="-8221355">
                <a:off x="1619" y="2457"/>
                <a:ext cx="1478" cy="80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44612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  <p:sp>
            <p:nvSpPr>
              <p:cNvPr id="18" name="WordArt 22"/>
              <p:cNvSpPr>
                <a:spLocks noChangeArrowheads="1" noChangeShapeType="1" noTextEdit="1"/>
              </p:cNvSpPr>
              <p:nvPr/>
            </p:nvSpPr>
            <p:spPr bwMode="gray">
              <a:xfrm rot="8191985">
                <a:off x="2589" y="2374"/>
                <a:ext cx="1529" cy="904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823300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  <p:sp>
            <p:nvSpPr>
              <p:cNvPr id="19" name="WordArt 23"/>
              <p:cNvSpPr>
                <a:spLocks noChangeArrowheads="1" noChangeShapeType="1" noTextEdit="1"/>
              </p:cNvSpPr>
              <p:nvPr/>
            </p:nvSpPr>
            <p:spPr bwMode="gray">
              <a:xfrm rot="2667535">
                <a:off x="2579" y="1351"/>
                <a:ext cx="1549" cy="874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79108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</p:grpSp>
      </p:grp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>
            <a:lum bright="30000"/>
          </a:blip>
          <a:srcRect/>
          <a:stretch>
            <a:fillRect/>
          </a:stretch>
        </p:blipFill>
        <p:spPr bwMode="auto">
          <a:xfrm>
            <a:off x="2588418" y="4888685"/>
            <a:ext cx="4287838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6"/>
          <p:cNvSpPr txBox="1">
            <a:spLocks noChangeArrowheads="1"/>
          </p:cNvSpPr>
          <p:nvPr/>
        </p:nvSpPr>
        <p:spPr bwMode="auto">
          <a:xfrm>
            <a:off x="7480205" y="1340768"/>
            <a:ext cx="1124243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zh-CN" altLang="en-US" sz="4000" b="1" dirty="0" smtClean="0">
                <a:solidFill>
                  <a:srgbClr val="292929"/>
                </a:solidFill>
                <a:latin typeface="华文琥珀" pitchFamily="2" charset="-122"/>
                <a:ea typeface="华文琥珀" pitchFamily="2" charset="-122"/>
              </a:rPr>
              <a:t>实操</a:t>
            </a:r>
            <a:endParaRPr lang="en-GB" altLang="en-US" sz="4000" b="1" dirty="0">
              <a:solidFill>
                <a:srgbClr val="292929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>
            <a:off x="530349" y="1371206"/>
            <a:ext cx="15494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zh-CN" altLang="en-US" sz="4000" b="1" dirty="0" smtClean="0">
                <a:solidFill>
                  <a:srgbClr val="292929"/>
                </a:solidFill>
                <a:latin typeface="华文琥珀" pitchFamily="2" charset="-122"/>
                <a:ea typeface="华文琥珀" pitchFamily="2" charset="-122"/>
              </a:rPr>
              <a:t>课程</a:t>
            </a:r>
            <a:endParaRPr lang="en-GB" sz="4000" b="1" dirty="0">
              <a:solidFill>
                <a:srgbClr val="292929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27" name="Line 40"/>
          <p:cNvSpPr>
            <a:spLocks noChangeShapeType="1"/>
          </p:cNvSpPr>
          <p:nvPr/>
        </p:nvSpPr>
        <p:spPr bwMode="auto">
          <a:xfrm flipH="1">
            <a:off x="1759222" y="1648545"/>
            <a:ext cx="1372618" cy="0"/>
          </a:xfrm>
          <a:prstGeom prst="line">
            <a:avLst/>
          </a:prstGeom>
          <a:noFill/>
          <a:ln w="28575">
            <a:solidFill>
              <a:srgbClr val="4D4D4D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Line 41"/>
          <p:cNvSpPr>
            <a:spLocks noChangeShapeType="1"/>
          </p:cNvSpPr>
          <p:nvPr/>
        </p:nvSpPr>
        <p:spPr bwMode="auto">
          <a:xfrm flipH="1">
            <a:off x="6156176" y="1648545"/>
            <a:ext cx="1224136" cy="0"/>
          </a:xfrm>
          <a:prstGeom prst="line">
            <a:avLst/>
          </a:prstGeom>
          <a:noFill/>
          <a:ln w="28575">
            <a:solidFill>
              <a:srgbClr val="4D4D4D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" name="Text Box 6"/>
          <p:cNvSpPr txBox="1">
            <a:spLocks noChangeArrowheads="1"/>
          </p:cNvSpPr>
          <p:nvPr/>
        </p:nvSpPr>
        <p:spPr bwMode="auto">
          <a:xfrm>
            <a:off x="7443117" y="4005064"/>
            <a:ext cx="1233339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zh-CN" altLang="en-US" sz="4000" b="1" dirty="0" smtClean="0">
                <a:solidFill>
                  <a:srgbClr val="292929"/>
                </a:solidFill>
                <a:latin typeface="华文琥珀" pitchFamily="2" charset="-122"/>
                <a:ea typeface="华文琥珀" pitchFamily="2" charset="-122"/>
              </a:rPr>
              <a:t>考核</a:t>
            </a:r>
            <a:endParaRPr lang="en-GB" altLang="en-US" sz="4000" b="1" dirty="0">
              <a:solidFill>
                <a:srgbClr val="292929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0" name="Line 40"/>
          <p:cNvSpPr>
            <a:spLocks noChangeShapeType="1"/>
          </p:cNvSpPr>
          <p:nvPr/>
        </p:nvSpPr>
        <p:spPr bwMode="auto">
          <a:xfrm flipH="1">
            <a:off x="6156176" y="4332585"/>
            <a:ext cx="1152128" cy="0"/>
          </a:xfrm>
          <a:prstGeom prst="line">
            <a:avLst/>
          </a:prstGeom>
          <a:noFill/>
          <a:ln w="28575">
            <a:solidFill>
              <a:srgbClr val="4D4D4D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44"/>
          <p:cNvSpPr txBox="1">
            <a:spLocks noChangeArrowheads="1"/>
          </p:cNvSpPr>
          <p:nvPr/>
        </p:nvSpPr>
        <p:spPr bwMode="auto">
          <a:xfrm>
            <a:off x="611560" y="3729807"/>
            <a:ext cx="1152128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defTabSz="801688">
              <a:spcBef>
                <a:spcPct val="20000"/>
              </a:spcBef>
            </a:pPr>
            <a:r>
              <a:rPr lang="zh-CN" altLang="en-US" sz="4000" b="1" dirty="0" smtClean="0">
                <a:solidFill>
                  <a:srgbClr val="292929"/>
                </a:solidFill>
                <a:latin typeface="华文琥珀" pitchFamily="2" charset="-122"/>
                <a:ea typeface="华文琥珀" pitchFamily="2" charset="-122"/>
              </a:rPr>
              <a:t>认证平台</a:t>
            </a:r>
            <a:endParaRPr lang="en-GB" altLang="en-US" sz="4000" b="1" dirty="0">
              <a:solidFill>
                <a:srgbClr val="292929"/>
              </a:solidFill>
              <a:latin typeface="华文琥珀" pitchFamily="2" charset="-122"/>
              <a:ea typeface="华文琥珀" pitchFamily="2" charset="-122"/>
            </a:endParaRPr>
          </a:p>
        </p:txBody>
      </p:sp>
      <p:sp>
        <p:nvSpPr>
          <p:cNvPr id="32" name="Line 40"/>
          <p:cNvSpPr>
            <a:spLocks noChangeShapeType="1"/>
          </p:cNvSpPr>
          <p:nvPr/>
        </p:nvSpPr>
        <p:spPr bwMode="auto">
          <a:xfrm flipH="1">
            <a:off x="1840431" y="4314922"/>
            <a:ext cx="1291408" cy="0"/>
          </a:xfrm>
          <a:prstGeom prst="line">
            <a:avLst/>
          </a:prstGeom>
          <a:noFill/>
          <a:ln w="28575">
            <a:solidFill>
              <a:srgbClr val="4D4D4D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20" grpId="0" animBg="1"/>
      <p:bldP spid="8" grpId="0" animBg="1"/>
      <p:bldP spid="25" grpId="0"/>
      <p:bldP spid="26" grpId="0"/>
      <p:bldP spid="27" grpId="0" animBg="1"/>
      <p:bldP spid="28" grpId="0" animBg="1"/>
      <p:bldP spid="29" grpId="0"/>
      <p:bldP spid="30" grpId="0" animBg="1"/>
      <p:bldP spid="31" grpId="0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2"/>
          <p:cNvSpPr>
            <a:spLocks/>
          </p:cNvSpPr>
          <p:nvPr/>
        </p:nvSpPr>
        <p:spPr bwMode="auto">
          <a:xfrm>
            <a:off x="612000" y="972024"/>
            <a:ext cx="2045842" cy="4761232"/>
          </a:xfrm>
          <a:custGeom>
            <a:avLst/>
            <a:gdLst>
              <a:gd name="connsiteX0" fmla="*/ 0 w 10000"/>
              <a:gd name="connsiteY0" fmla="*/ 2921 h 9992"/>
              <a:gd name="connsiteX1" fmla="*/ 2810 w 10000"/>
              <a:gd name="connsiteY1" fmla="*/ 509 h 9992"/>
              <a:gd name="connsiteX2" fmla="*/ 10000 w 10000"/>
              <a:gd name="connsiteY2" fmla="*/ 0 h 9992"/>
              <a:gd name="connsiteX3" fmla="*/ 9979 w 10000"/>
              <a:gd name="connsiteY3" fmla="*/ 9992 h 9992"/>
              <a:gd name="connsiteX4" fmla="*/ 0 w 10000"/>
              <a:gd name="connsiteY4" fmla="*/ 2921 h 9992"/>
              <a:gd name="connsiteX0" fmla="*/ 0 w 9114"/>
              <a:gd name="connsiteY0" fmla="*/ 2825 h 10000"/>
              <a:gd name="connsiteX1" fmla="*/ 1924 w 9114"/>
              <a:gd name="connsiteY1" fmla="*/ 509 h 10000"/>
              <a:gd name="connsiteX2" fmla="*/ 9114 w 9114"/>
              <a:gd name="connsiteY2" fmla="*/ 0 h 10000"/>
              <a:gd name="connsiteX3" fmla="*/ 9093 w 9114"/>
              <a:gd name="connsiteY3" fmla="*/ 10000 h 10000"/>
              <a:gd name="connsiteX4" fmla="*/ 0 w 9114"/>
              <a:gd name="connsiteY4" fmla="*/ 282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4" h="10000">
                <a:moveTo>
                  <a:pt x="0" y="2825"/>
                </a:moveTo>
                <a:lnTo>
                  <a:pt x="1924" y="509"/>
                </a:lnTo>
                <a:lnTo>
                  <a:pt x="9114" y="0"/>
                </a:lnTo>
                <a:cubicBezTo>
                  <a:pt x="9107" y="3334"/>
                  <a:pt x="9100" y="6666"/>
                  <a:pt x="9093" y="10000"/>
                </a:cubicBezTo>
                <a:lnTo>
                  <a:pt x="0" y="2825"/>
                </a:lnTo>
                <a:close/>
              </a:path>
            </a:pathLst>
          </a:custGeom>
          <a:gradFill flip="none" rotWithShape="1">
            <a:gsLst>
              <a:gs pos="0">
                <a:srgbClr val="E0E0E0"/>
              </a:gs>
              <a:gs pos="50000">
                <a:srgbClr val="ECECEC"/>
              </a:gs>
              <a:gs pos="100000">
                <a:srgbClr val="F5F5F5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6"/>
          <p:cNvGrpSpPr/>
          <p:nvPr/>
        </p:nvGrpSpPr>
        <p:grpSpPr>
          <a:xfrm>
            <a:off x="251520" y="1124744"/>
            <a:ext cx="1584176" cy="1584176"/>
            <a:chOff x="2483768" y="836712"/>
            <a:chExt cx="4176464" cy="4176464"/>
          </a:xfrm>
        </p:grpSpPr>
        <p:sp>
          <p:nvSpPr>
            <p:cNvPr id="18" name="Freeform 45"/>
            <p:cNvSpPr>
              <a:spLocks/>
            </p:cNvSpPr>
            <p:nvPr/>
          </p:nvSpPr>
          <p:spPr bwMode="gray">
            <a:xfrm rot="16200000">
              <a:off x="2518200" y="2959376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Freeform 45"/>
            <p:cNvSpPr>
              <a:spLocks/>
            </p:cNvSpPr>
            <p:nvPr/>
          </p:nvSpPr>
          <p:spPr bwMode="gray">
            <a:xfrm rot="10800000">
              <a:off x="4637032" y="29249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Freeform 45"/>
            <p:cNvSpPr>
              <a:spLocks/>
            </p:cNvSpPr>
            <p:nvPr/>
          </p:nvSpPr>
          <p:spPr bwMode="gray">
            <a:xfrm rot="5400000">
              <a:off x="4606432" y="806112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Freeform 45"/>
            <p:cNvSpPr>
              <a:spLocks/>
            </p:cNvSpPr>
            <p:nvPr/>
          </p:nvSpPr>
          <p:spPr bwMode="gray">
            <a:xfrm>
              <a:off x="2483768" y="8405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0000"/>
                </a:gs>
                <a:gs pos="39999">
                  <a:srgbClr val="FF0000"/>
                </a:gs>
                <a:gs pos="70000">
                  <a:srgbClr val="FF0000"/>
                </a:gs>
                <a:gs pos="100000">
                  <a:srgbClr val="FF0000"/>
                </a:gs>
              </a:gsLst>
              <a:lin ang="5400000" scaled="0"/>
              <a:tileRect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22" name="Oval 13"/>
            <p:cNvSpPr>
              <a:spLocks noChangeArrowheads="1"/>
            </p:cNvSpPr>
            <p:nvPr/>
          </p:nvSpPr>
          <p:spPr bwMode="gray">
            <a:xfrm>
              <a:off x="3059832" y="1484784"/>
              <a:ext cx="2925869" cy="2925869"/>
            </a:xfrm>
            <a:prstGeom prst="ellipse">
              <a:avLst/>
            </a:prstGeom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cs typeface="Arial" charset="0"/>
              </a:endParaRPr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3491880" y="1916832"/>
              <a:ext cx="2076508" cy="2074262"/>
              <a:chOff x="1938" y="1379"/>
              <a:chExt cx="1849" cy="1847"/>
            </a:xfrm>
            <a:gradFill>
              <a:gsLst>
                <a:gs pos="0">
                  <a:schemeClr val="bg1">
                    <a:lumMod val="95000"/>
                  </a:schemeClr>
                </a:gs>
                <a:gs pos="39999">
                  <a:schemeClr val="bg1">
                    <a:lumMod val="7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p:grpSpPr>
          <p:sp>
            <p:nvSpPr>
              <p:cNvPr id="32" name="Freeform 16"/>
              <p:cNvSpPr>
                <a:spLocks/>
              </p:cNvSpPr>
              <p:nvPr/>
            </p:nvSpPr>
            <p:spPr bwMode="gray">
              <a:xfrm>
                <a:off x="1938" y="1992"/>
                <a:ext cx="1849" cy="1234"/>
              </a:xfrm>
              <a:custGeom>
                <a:avLst/>
                <a:gdLst/>
                <a:ahLst/>
                <a:cxnLst>
                  <a:cxn ang="0">
                    <a:pos x="761" y="153"/>
                  </a:cxn>
                  <a:cxn ang="0">
                    <a:pos x="761" y="153"/>
                  </a:cxn>
                  <a:cxn ang="0">
                    <a:pos x="758" y="152"/>
                  </a:cxn>
                  <a:cxn ang="0">
                    <a:pos x="758" y="152"/>
                  </a:cxn>
                  <a:cxn ang="0">
                    <a:pos x="732" y="129"/>
                  </a:cxn>
                  <a:cxn ang="0">
                    <a:pos x="732" y="129"/>
                  </a:cxn>
                  <a:cxn ang="0">
                    <a:pos x="731" y="127"/>
                  </a:cxn>
                  <a:cxn ang="0">
                    <a:pos x="731" y="127"/>
                  </a:cxn>
                  <a:cxn ang="0">
                    <a:pos x="731" y="125"/>
                  </a:cxn>
                  <a:cxn ang="0">
                    <a:pos x="730" y="125"/>
                  </a:cxn>
                  <a:cxn ang="0">
                    <a:pos x="730" y="123"/>
                  </a:cxn>
                  <a:cxn ang="0">
                    <a:pos x="730" y="123"/>
                  </a:cxn>
                  <a:cxn ang="0">
                    <a:pos x="729" y="122"/>
                  </a:cxn>
                  <a:cxn ang="0">
                    <a:pos x="729" y="121"/>
                  </a:cxn>
                  <a:cxn ang="0">
                    <a:pos x="736" y="91"/>
                  </a:cxn>
                  <a:cxn ang="0">
                    <a:pos x="743" y="62"/>
                  </a:cxn>
                  <a:cxn ang="0">
                    <a:pos x="681" y="0"/>
                  </a:cxn>
                  <a:cxn ang="0">
                    <a:pos x="618" y="63"/>
                  </a:cxn>
                  <a:cxn ang="0">
                    <a:pos x="626" y="92"/>
                  </a:cxn>
                  <a:cxn ang="0">
                    <a:pos x="633" y="121"/>
                  </a:cxn>
                  <a:cxn ang="0">
                    <a:pos x="602" y="153"/>
                  </a:cxn>
                  <a:cxn ang="0">
                    <a:pos x="601" y="153"/>
                  </a:cxn>
                  <a:cxn ang="0">
                    <a:pos x="522" y="164"/>
                  </a:cxn>
                  <a:cxn ang="0">
                    <a:pos x="442" y="154"/>
                  </a:cxn>
                  <a:cxn ang="0">
                    <a:pos x="441" y="154"/>
                  </a:cxn>
                  <a:cxn ang="0">
                    <a:pos x="362" y="144"/>
                  </a:cxn>
                  <a:cxn ang="0">
                    <a:pos x="283" y="154"/>
                  </a:cxn>
                  <a:cxn ang="0">
                    <a:pos x="282" y="154"/>
                  </a:cxn>
                  <a:cxn ang="0">
                    <a:pos x="251" y="187"/>
                  </a:cxn>
                  <a:cxn ang="0">
                    <a:pos x="258" y="216"/>
                  </a:cxn>
                  <a:cxn ang="0">
                    <a:pos x="265" y="245"/>
                  </a:cxn>
                  <a:cxn ang="0">
                    <a:pos x="203" y="307"/>
                  </a:cxn>
                  <a:cxn ang="0">
                    <a:pos x="140" y="245"/>
                  </a:cxn>
                  <a:cxn ang="0">
                    <a:pos x="147" y="216"/>
                  </a:cxn>
                  <a:cxn ang="0">
                    <a:pos x="154" y="187"/>
                  </a:cxn>
                  <a:cxn ang="0">
                    <a:pos x="123" y="155"/>
                  </a:cxn>
                  <a:cxn ang="0">
                    <a:pos x="121" y="154"/>
                  </a:cxn>
                  <a:cxn ang="0">
                    <a:pos x="43" y="145"/>
                  </a:cxn>
                  <a:cxn ang="0">
                    <a:pos x="0" y="148"/>
                  </a:cxn>
                  <a:cxn ang="0">
                    <a:pos x="0" y="154"/>
                  </a:cxn>
                  <a:cxn ang="0">
                    <a:pos x="459" y="613"/>
                  </a:cxn>
                  <a:cxn ang="0">
                    <a:pos x="918" y="154"/>
                  </a:cxn>
                  <a:cxn ang="0">
                    <a:pos x="918" y="153"/>
                  </a:cxn>
                  <a:cxn ang="0">
                    <a:pos x="841" y="163"/>
                  </a:cxn>
                  <a:cxn ang="0">
                    <a:pos x="761" y="153"/>
                  </a:cxn>
                </a:cxnLst>
                <a:rect l="0" t="0" r="r" b="b"/>
                <a:pathLst>
                  <a:path w="918" h="613">
                    <a:moveTo>
                      <a:pt x="761" y="153"/>
                    </a:moveTo>
                    <a:cubicBezTo>
                      <a:pt x="761" y="153"/>
                      <a:pt x="761" y="153"/>
                      <a:pt x="761" y="153"/>
                    </a:cubicBezTo>
                    <a:cubicBezTo>
                      <a:pt x="761" y="153"/>
                      <a:pt x="758" y="152"/>
                      <a:pt x="758" y="152"/>
                    </a:cubicBezTo>
                    <a:cubicBezTo>
                      <a:pt x="758" y="152"/>
                      <a:pt x="758" y="152"/>
                      <a:pt x="758" y="152"/>
                    </a:cubicBezTo>
                    <a:cubicBezTo>
                      <a:pt x="745" y="147"/>
                      <a:pt x="737" y="137"/>
                      <a:pt x="732" y="129"/>
                    </a:cubicBezTo>
                    <a:cubicBezTo>
                      <a:pt x="732" y="129"/>
                      <a:pt x="732" y="129"/>
                      <a:pt x="732" y="129"/>
                    </a:cubicBezTo>
                    <a:cubicBezTo>
                      <a:pt x="732" y="128"/>
                      <a:pt x="732" y="128"/>
                      <a:pt x="731" y="127"/>
                    </a:cubicBezTo>
                    <a:cubicBezTo>
                      <a:pt x="731" y="127"/>
                      <a:pt x="731" y="127"/>
                      <a:pt x="731" y="127"/>
                    </a:cubicBezTo>
                    <a:cubicBezTo>
                      <a:pt x="731" y="126"/>
                      <a:pt x="731" y="126"/>
                      <a:pt x="731" y="125"/>
                    </a:cubicBezTo>
                    <a:cubicBezTo>
                      <a:pt x="731" y="125"/>
                      <a:pt x="730" y="125"/>
                      <a:pt x="730" y="125"/>
                    </a:cubicBezTo>
                    <a:cubicBezTo>
                      <a:pt x="730" y="124"/>
                      <a:pt x="730" y="124"/>
                      <a:pt x="730" y="123"/>
                    </a:cubicBezTo>
                    <a:cubicBezTo>
                      <a:pt x="730" y="123"/>
                      <a:pt x="730" y="123"/>
                      <a:pt x="730" y="123"/>
                    </a:cubicBezTo>
                    <a:cubicBezTo>
                      <a:pt x="730" y="122"/>
                      <a:pt x="730" y="122"/>
                      <a:pt x="729" y="122"/>
                    </a:cubicBezTo>
                    <a:cubicBezTo>
                      <a:pt x="729" y="121"/>
                      <a:pt x="729" y="121"/>
                      <a:pt x="729" y="121"/>
                    </a:cubicBezTo>
                    <a:cubicBezTo>
                      <a:pt x="727" y="109"/>
                      <a:pt x="734" y="96"/>
                      <a:pt x="736" y="91"/>
                    </a:cubicBezTo>
                    <a:cubicBezTo>
                      <a:pt x="741" y="83"/>
                      <a:pt x="743" y="73"/>
                      <a:pt x="743" y="62"/>
                    </a:cubicBezTo>
                    <a:cubicBezTo>
                      <a:pt x="743" y="28"/>
                      <a:pt x="715" y="0"/>
                      <a:pt x="681" y="0"/>
                    </a:cubicBezTo>
                    <a:cubicBezTo>
                      <a:pt x="646" y="0"/>
                      <a:pt x="618" y="28"/>
                      <a:pt x="618" y="63"/>
                    </a:cubicBezTo>
                    <a:cubicBezTo>
                      <a:pt x="618" y="73"/>
                      <a:pt x="621" y="83"/>
                      <a:pt x="626" y="92"/>
                    </a:cubicBezTo>
                    <a:cubicBezTo>
                      <a:pt x="628" y="96"/>
                      <a:pt x="635" y="109"/>
                      <a:pt x="633" y="121"/>
                    </a:cubicBezTo>
                    <a:cubicBezTo>
                      <a:pt x="632" y="127"/>
                      <a:pt x="623" y="146"/>
                      <a:pt x="602" y="153"/>
                    </a:cubicBezTo>
                    <a:cubicBezTo>
                      <a:pt x="602" y="153"/>
                      <a:pt x="602" y="153"/>
                      <a:pt x="601" y="153"/>
                    </a:cubicBezTo>
                    <a:cubicBezTo>
                      <a:pt x="601" y="153"/>
                      <a:pt x="566" y="164"/>
                      <a:pt x="522" y="164"/>
                    </a:cubicBezTo>
                    <a:cubicBezTo>
                      <a:pt x="478" y="164"/>
                      <a:pt x="442" y="154"/>
                      <a:pt x="442" y="154"/>
                    </a:cubicBezTo>
                    <a:cubicBezTo>
                      <a:pt x="442" y="154"/>
                      <a:pt x="442" y="154"/>
                      <a:pt x="441" y="154"/>
                    </a:cubicBezTo>
                    <a:cubicBezTo>
                      <a:pt x="436" y="152"/>
                      <a:pt x="403" y="143"/>
                      <a:pt x="362" y="144"/>
                    </a:cubicBezTo>
                    <a:cubicBezTo>
                      <a:pt x="322" y="144"/>
                      <a:pt x="289" y="152"/>
                      <a:pt x="283" y="154"/>
                    </a:cubicBezTo>
                    <a:cubicBezTo>
                      <a:pt x="283" y="154"/>
                      <a:pt x="282" y="154"/>
                      <a:pt x="282" y="154"/>
                    </a:cubicBezTo>
                    <a:cubicBezTo>
                      <a:pt x="261" y="161"/>
                      <a:pt x="252" y="180"/>
                      <a:pt x="251" y="187"/>
                    </a:cubicBezTo>
                    <a:cubicBezTo>
                      <a:pt x="249" y="198"/>
                      <a:pt x="255" y="211"/>
                      <a:pt x="258" y="216"/>
                    </a:cubicBezTo>
                    <a:cubicBezTo>
                      <a:pt x="262" y="224"/>
                      <a:pt x="265" y="234"/>
                      <a:pt x="265" y="245"/>
                    </a:cubicBezTo>
                    <a:cubicBezTo>
                      <a:pt x="265" y="279"/>
                      <a:pt x="237" y="307"/>
                      <a:pt x="203" y="307"/>
                    </a:cubicBezTo>
                    <a:cubicBezTo>
                      <a:pt x="168" y="307"/>
                      <a:pt x="140" y="279"/>
                      <a:pt x="140" y="245"/>
                    </a:cubicBezTo>
                    <a:cubicBezTo>
                      <a:pt x="140" y="235"/>
                      <a:pt x="143" y="225"/>
                      <a:pt x="147" y="216"/>
                    </a:cubicBezTo>
                    <a:cubicBezTo>
                      <a:pt x="150" y="211"/>
                      <a:pt x="157" y="198"/>
                      <a:pt x="154" y="187"/>
                    </a:cubicBezTo>
                    <a:cubicBezTo>
                      <a:pt x="153" y="180"/>
                      <a:pt x="144" y="161"/>
                      <a:pt x="123" y="155"/>
                    </a:cubicBezTo>
                    <a:cubicBezTo>
                      <a:pt x="123" y="155"/>
                      <a:pt x="122" y="155"/>
                      <a:pt x="121" y="154"/>
                    </a:cubicBezTo>
                    <a:cubicBezTo>
                      <a:pt x="115" y="153"/>
                      <a:pt x="82" y="144"/>
                      <a:pt x="43" y="145"/>
                    </a:cubicBezTo>
                    <a:cubicBezTo>
                      <a:pt x="27" y="145"/>
                      <a:pt x="12" y="146"/>
                      <a:pt x="0" y="148"/>
                    </a:cubicBezTo>
                    <a:cubicBezTo>
                      <a:pt x="0" y="150"/>
                      <a:pt x="0" y="152"/>
                      <a:pt x="0" y="154"/>
                    </a:cubicBezTo>
                    <a:cubicBezTo>
                      <a:pt x="0" y="407"/>
                      <a:pt x="205" y="613"/>
                      <a:pt x="459" y="613"/>
                    </a:cubicBezTo>
                    <a:cubicBezTo>
                      <a:pt x="712" y="613"/>
                      <a:pt x="918" y="407"/>
                      <a:pt x="918" y="154"/>
                    </a:cubicBezTo>
                    <a:cubicBezTo>
                      <a:pt x="918" y="154"/>
                      <a:pt x="918" y="153"/>
                      <a:pt x="918" y="153"/>
                    </a:cubicBezTo>
                    <a:cubicBezTo>
                      <a:pt x="901" y="158"/>
                      <a:pt x="873" y="163"/>
                      <a:pt x="841" y="163"/>
                    </a:cubicBezTo>
                    <a:cubicBezTo>
                      <a:pt x="797" y="163"/>
                      <a:pt x="761" y="153"/>
                      <a:pt x="761" y="153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Freeform 17"/>
              <p:cNvSpPr>
                <a:spLocks/>
              </p:cNvSpPr>
              <p:nvPr/>
            </p:nvSpPr>
            <p:spPr bwMode="gray">
              <a:xfrm>
                <a:off x="1938" y="1379"/>
                <a:ext cx="1849" cy="1231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0" y="453"/>
                  </a:cxn>
                  <a:cxn ang="0">
                    <a:pos x="43" y="450"/>
                  </a:cxn>
                  <a:cxn ang="0">
                    <a:pos x="121" y="459"/>
                  </a:cxn>
                  <a:cxn ang="0">
                    <a:pos x="123" y="460"/>
                  </a:cxn>
                  <a:cxn ang="0">
                    <a:pos x="154" y="492"/>
                  </a:cxn>
                  <a:cxn ang="0">
                    <a:pos x="147" y="521"/>
                  </a:cxn>
                  <a:cxn ang="0">
                    <a:pos x="140" y="550"/>
                  </a:cxn>
                  <a:cxn ang="0">
                    <a:pos x="203" y="612"/>
                  </a:cxn>
                  <a:cxn ang="0">
                    <a:pos x="265" y="550"/>
                  </a:cxn>
                  <a:cxn ang="0">
                    <a:pos x="258" y="521"/>
                  </a:cxn>
                  <a:cxn ang="0">
                    <a:pos x="251" y="492"/>
                  </a:cxn>
                  <a:cxn ang="0">
                    <a:pos x="282" y="459"/>
                  </a:cxn>
                  <a:cxn ang="0">
                    <a:pos x="283" y="459"/>
                  </a:cxn>
                  <a:cxn ang="0">
                    <a:pos x="362" y="449"/>
                  </a:cxn>
                  <a:cxn ang="0">
                    <a:pos x="441" y="459"/>
                  </a:cxn>
                  <a:cxn ang="0">
                    <a:pos x="442" y="459"/>
                  </a:cxn>
                  <a:cxn ang="0">
                    <a:pos x="522" y="469"/>
                  </a:cxn>
                  <a:cxn ang="0">
                    <a:pos x="601" y="458"/>
                  </a:cxn>
                  <a:cxn ang="0">
                    <a:pos x="602" y="458"/>
                  </a:cxn>
                  <a:cxn ang="0">
                    <a:pos x="633" y="426"/>
                  </a:cxn>
                  <a:cxn ang="0">
                    <a:pos x="626" y="397"/>
                  </a:cxn>
                  <a:cxn ang="0">
                    <a:pos x="618" y="368"/>
                  </a:cxn>
                  <a:cxn ang="0">
                    <a:pos x="681" y="305"/>
                  </a:cxn>
                  <a:cxn ang="0">
                    <a:pos x="743" y="367"/>
                  </a:cxn>
                  <a:cxn ang="0">
                    <a:pos x="736" y="396"/>
                  </a:cxn>
                  <a:cxn ang="0">
                    <a:pos x="729" y="426"/>
                  </a:cxn>
                  <a:cxn ang="0">
                    <a:pos x="729" y="427"/>
                  </a:cxn>
                  <a:cxn ang="0">
                    <a:pos x="730" y="428"/>
                  </a:cxn>
                  <a:cxn ang="0">
                    <a:pos x="730" y="428"/>
                  </a:cxn>
                  <a:cxn ang="0">
                    <a:pos x="730" y="430"/>
                  </a:cxn>
                  <a:cxn ang="0">
                    <a:pos x="731" y="430"/>
                  </a:cxn>
                  <a:cxn ang="0">
                    <a:pos x="731" y="432"/>
                  </a:cxn>
                  <a:cxn ang="0">
                    <a:pos x="731" y="432"/>
                  </a:cxn>
                  <a:cxn ang="0">
                    <a:pos x="732" y="434"/>
                  </a:cxn>
                  <a:cxn ang="0">
                    <a:pos x="732" y="434"/>
                  </a:cxn>
                  <a:cxn ang="0">
                    <a:pos x="758" y="457"/>
                  </a:cxn>
                  <a:cxn ang="0">
                    <a:pos x="758" y="457"/>
                  </a:cxn>
                  <a:cxn ang="0">
                    <a:pos x="761" y="458"/>
                  </a:cxn>
                  <a:cxn ang="0">
                    <a:pos x="761" y="458"/>
                  </a:cxn>
                  <a:cxn ang="0">
                    <a:pos x="841" y="468"/>
                  </a:cxn>
                  <a:cxn ang="0">
                    <a:pos x="918" y="458"/>
                  </a:cxn>
                  <a:cxn ang="0">
                    <a:pos x="459" y="0"/>
                  </a:cxn>
                </a:cxnLst>
                <a:rect l="0" t="0" r="r" b="b"/>
                <a:pathLst>
                  <a:path w="918" h="612">
                    <a:moveTo>
                      <a:pt x="459" y="0"/>
                    </a:moveTo>
                    <a:cubicBezTo>
                      <a:pt x="207" y="0"/>
                      <a:pt x="3" y="202"/>
                      <a:pt x="0" y="453"/>
                    </a:cubicBezTo>
                    <a:cubicBezTo>
                      <a:pt x="12" y="451"/>
                      <a:pt x="27" y="450"/>
                      <a:pt x="43" y="450"/>
                    </a:cubicBezTo>
                    <a:cubicBezTo>
                      <a:pt x="82" y="449"/>
                      <a:pt x="115" y="458"/>
                      <a:pt x="121" y="459"/>
                    </a:cubicBezTo>
                    <a:cubicBezTo>
                      <a:pt x="122" y="460"/>
                      <a:pt x="123" y="460"/>
                      <a:pt x="123" y="460"/>
                    </a:cubicBezTo>
                    <a:cubicBezTo>
                      <a:pt x="144" y="466"/>
                      <a:pt x="153" y="485"/>
                      <a:pt x="154" y="492"/>
                    </a:cubicBezTo>
                    <a:cubicBezTo>
                      <a:pt x="157" y="503"/>
                      <a:pt x="150" y="516"/>
                      <a:pt x="147" y="521"/>
                    </a:cubicBezTo>
                    <a:cubicBezTo>
                      <a:pt x="143" y="530"/>
                      <a:pt x="140" y="540"/>
                      <a:pt x="140" y="550"/>
                    </a:cubicBezTo>
                    <a:cubicBezTo>
                      <a:pt x="140" y="584"/>
                      <a:pt x="168" y="612"/>
                      <a:pt x="203" y="612"/>
                    </a:cubicBezTo>
                    <a:cubicBezTo>
                      <a:pt x="237" y="612"/>
                      <a:pt x="265" y="584"/>
                      <a:pt x="265" y="550"/>
                    </a:cubicBezTo>
                    <a:cubicBezTo>
                      <a:pt x="265" y="539"/>
                      <a:pt x="262" y="529"/>
                      <a:pt x="258" y="521"/>
                    </a:cubicBezTo>
                    <a:cubicBezTo>
                      <a:pt x="255" y="516"/>
                      <a:pt x="249" y="503"/>
                      <a:pt x="251" y="492"/>
                    </a:cubicBezTo>
                    <a:cubicBezTo>
                      <a:pt x="252" y="485"/>
                      <a:pt x="261" y="466"/>
                      <a:pt x="282" y="459"/>
                    </a:cubicBezTo>
                    <a:cubicBezTo>
                      <a:pt x="282" y="459"/>
                      <a:pt x="283" y="459"/>
                      <a:pt x="283" y="459"/>
                    </a:cubicBezTo>
                    <a:cubicBezTo>
                      <a:pt x="289" y="457"/>
                      <a:pt x="322" y="449"/>
                      <a:pt x="362" y="449"/>
                    </a:cubicBezTo>
                    <a:cubicBezTo>
                      <a:pt x="403" y="448"/>
                      <a:pt x="436" y="457"/>
                      <a:pt x="441" y="459"/>
                    </a:cubicBezTo>
                    <a:cubicBezTo>
                      <a:pt x="442" y="459"/>
                      <a:pt x="442" y="459"/>
                      <a:pt x="442" y="459"/>
                    </a:cubicBezTo>
                    <a:cubicBezTo>
                      <a:pt x="442" y="459"/>
                      <a:pt x="478" y="469"/>
                      <a:pt x="522" y="469"/>
                    </a:cubicBezTo>
                    <a:cubicBezTo>
                      <a:pt x="566" y="469"/>
                      <a:pt x="601" y="458"/>
                      <a:pt x="601" y="458"/>
                    </a:cubicBezTo>
                    <a:cubicBezTo>
                      <a:pt x="602" y="458"/>
                      <a:pt x="602" y="458"/>
                      <a:pt x="602" y="458"/>
                    </a:cubicBezTo>
                    <a:cubicBezTo>
                      <a:pt x="623" y="451"/>
                      <a:pt x="632" y="432"/>
                      <a:pt x="633" y="426"/>
                    </a:cubicBezTo>
                    <a:cubicBezTo>
                      <a:pt x="635" y="414"/>
                      <a:pt x="628" y="401"/>
                      <a:pt x="626" y="397"/>
                    </a:cubicBezTo>
                    <a:cubicBezTo>
                      <a:pt x="621" y="388"/>
                      <a:pt x="618" y="378"/>
                      <a:pt x="618" y="368"/>
                    </a:cubicBezTo>
                    <a:cubicBezTo>
                      <a:pt x="618" y="333"/>
                      <a:pt x="646" y="305"/>
                      <a:pt x="681" y="305"/>
                    </a:cubicBezTo>
                    <a:cubicBezTo>
                      <a:pt x="715" y="305"/>
                      <a:pt x="743" y="333"/>
                      <a:pt x="743" y="367"/>
                    </a:cubicBezTo>
                    <a:cubicBezTo>
                      <a:pt x="743" y="378"/>
                      <a:pt x="741" y="388"/>
                      <a:pt x="736" y="396"/>
                    </a:cubicBezTo>
                    <a:cubicBezTo>
                      <a:pt x="734" y="401"/>
                      <a:pt x="727" y="414"/>
                      <a:pt x="729" y="426"/>
                    </a:cubicBezTo>
                    <a:cubicBezTo>
                      <a:pt x="729" y="426"/>
                      <a:pt x="729" y="426"/>
                      <a:pt x="729" y="427"/>
                    </a:cubicBezTo>
                    <a:cubicBezTo>
                      <a:pt x="730" y="427"/>
                      <a:pt x="730" y="427"/>
                      <a:pt x="730" y="428"/>
                    </a:cubicBezTo>
                    <a:cubicBezTo>
                      <a:pt x="730" y="428"/>
                      <a:pt x="730" y="428"/>
                      <a:pt x="730" y="428"/>
                    </a:cubicBezTo>
                    <a:cubicBezTo>
                      <a:pt x="730" y="429"/>
                      <a:pt x="730" y="429"/>
                      <a:pt x="730" y="430"/>
                    </a:cubicBezTo>
                    <a:cubicBezTo>
                      <a:pt x="730" y="430"/>
                      <a:pt x="731" y="430"/>
                      <a:pt x="731" y="430"/>
                    </a:cubicBezTo>
                    <a:cubicBezTo>
                      <a:pt x="731" y="431"/>
                      <a:pt x="731" y="431"/>
                      <a:pt x="731" y="432"/>
                    </a:cubicBezTo>
                    <a:cubicBezTo>
                      <a:pt x="731" y="432"/>
                      <a:pt x="731" y="432"/>
                      <a:pt x="731" y="432"/>
                    </a:cubicBezTo>
                    <a:cubicBezTo>
                      <a:pt x="732" y="433"/>
                      <a:pt x="732" y="433"/>
                      <a:pt x="732" y="434"/>
                    </a:cubicBezTo>
                    <a:cubicBezTo>
                      <a:pt x="732" y="434"/>
                      <a:pt x="732" y="434"/>
                      <a:pt x="732" y="434"/>
                    </a:cubicBezTo>
                    <a:cubicBezTo>
                      <a:pt x="737" y="442"/>
                      <a:pt x="745" y="452"/>
                      <a:pt x="758" y="457"/>
                    </a:cubicBezTo>
                    <a:cubicBezTo>
                      <a:pt x="758" y="457"/>
                      <a:pt x="758" y="457"/>
                      <a:pt x="758" y="457"/>
                    </a:cubicBezTo>
                    <a:cubicBezTo>
                      <a:pt x="758" y="457"/>
                      <a:pt x="761" y="458"/>
                      <a:pt x="761" y="458"/>
                    </a:cubicBezTo>
                    <a:cubicBezTo>
                      <a:pt x="761" y="458"/>
                      <a:pt x="761" y="458"/>
                      <a:pt x="761" y="458"/>
                    </a:cubicBezTo>
                    <a:cubicBezTo>
                      <a:pt x="761" y="458"/>
                      <a:pt x="797" y="468"/>
                      <a:pt x="841" y="468"/>
                    </a:cubicBezTo>
                    <a:cubicBezTo>
                      <a:pt x="873" y="468"/>
                      <a:pt x="901" y="463"/>
                      <a:pt x="918" y="458"/>
                    </a:cubicBezTo>
                    <a:cubicBezTo>
                      <a:pt x="917" y="205"/>
                      <a:pt x="712" y="0"/>
                      <a:pt x="459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762600" y="1458692"/>
              <a:ext cx="3603832" cy="2742014"/>
              <a:chOff x="1619" y="1351"/>
              <a:chExt cx="2509" cy="1909"/>
            </a:xfrm>
          </p:grpSpPr>
          <p:sp>
            <p:nvSpPr>
              <p:cNvPr id="26" name="Text Box 19"/>
              <p:cNvSpPr txBox="1">
                <a:spLocks noChangeArrowheads="1"/>
              </p:cNvSpPr>
              <p:nvPr/>
            </p:nvSpPr>
            <p:spPr bwMode="gray">
              <a:xfrm>
                <a:off x="2677" y="2502"/>
                <a:ext cx="626" cy="6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>
                  <a:spcAft>
                    <a:spcPct val="40000"/>
                  </a:spcAft>
                </a:pPr>
                <a:endParaRPr lang="en-US" altLang="zh-CN" sz="2400" b="1" noProof="1" smtClean="0">
                  <a:latin typeface="华文彩云" pitchFamily="2" charset="-122"/>
                  <a:ea typeface="华文彩云" pitchFamily="2" charset="-122"/>
                </a:endParaRPr>
              </a:p>
            </p:txBody>
          </p:sp>
          <p:sp>
            <p:nvSpPr>
              <p:cNvPr id="27" name="WordArt 21"/>
              <p:cNvSpPr>
                <a:spLocks noChangeArrowheads="1" noChangeShapeType="1" noTextEdit="1"/>
              </p:cNvSpPr>
              <p:nvPr/>
            </p:nvSpPr>
            <p:spPr bwMode="gray">
              <a:xfrm rot="-8221355">
                <a:off x="1619" y="2457"/>
                <a:ext cx="1478" cy="80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44612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  <p:sp>
            <p:nvSpPr>
              <p:cNvPr id="29" name="WordArt 23"/>
              <p:cNvSpPr>
                <a:spLocks noChangeArrowheads="1" noChangeShapeType="1" noTextEdit="1"/>
              </p:cNvSpPr>
              <p:nvPr/>
            </p:nvSpPr>
            <p:spPr bwMode="gray">
              <a:xfrm rot="2667535">
                <a:off x="2579" y="1351"/>
                <a:ext cx="1549" cy="874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79108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</p:grpSp>
      </p:grpSp>
      <p:sp>
        <p:nvSpPr>
          <p:cNvPr id="54" name="Text Box 45"/>
          <p:cNvSpPr txBox="1">
            <a:spLocks noChangeArrowheads="1"/>
          </p:cNvSpPr>
          <p:nvPr/>
        </p:nvSpPr>
        <p:spPr bwMode="auto">
          <a:xfrm>
            <a:off x="815132" y="1635827"/>
            <a:ext cx="4445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801688">
              <a:spcBef>
                <a:spcPct val="20000"/>
              </a:spcBef>
            </a:pPr>
            <a:r>
              <a:rPr lang="de-DE" altLang="zh-CN" sz="4000" dirty="0" smtClean="0">
                <a:solidFill>
                  <a:srgbClr val="333333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1</a:t>
            </a:r>
            <a:endParaRPr lang="de-DE" sz="4000" noProof="1">
              <a:solidFill>
                <a:srgbClr val="333333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  <p:sp>
        <p:nvSpPr>
          <p:cNvPr id="30" name="Rectangle 11"/>
          <p:cNvSpPr>
            <a:spLocks noChangeArrowheads="1"/>
          </p:cNvSpPr>
          <p:nvPr/>
        </p:nvSpPr>
        <p:spPr bwMode="gray">
          <a:xfrm>
            <a:off x="2647439" y="980728"/>
            <a:ext cx="6101025" cy="52253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r>
              <a:rPr lang="zh-CN" altLang="en-US" sz="2800" noProof="1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  <a:cs typeface="Arial" charset="0"/>
              </a:rPr>
              <a:t>课程</a:t>
            </a:r>
            <a:endParaRPr lang="de-DE" sz="2800" noProof="1">
              <a:solidFill>
                <a:schemeClr val="bg1"/>
              </a:solidFill>
              <a:latin typeface="华文琥珀" pitchFamily="2" charset="-122"/>
              <a:ea typeface="华文琥珀" pitchFamily="2" charset="-122"/>
              <a:cs typeface="Arial" charset="0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2647439" y="1503257"/>
            <a:ext cx="6084000" cy="4229999"/>
          </a:xfrm>
          <a:prstGeom prst="rect">
            <a:avLst/>
          </a:prstGeom>
          <a:solidFill>
            <a:schemeClr val="bg1"/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08000" tIns="108000" rIns="144000" bIns="72000"/>
          <a:lstStyle/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sz="800" dirty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en-US" altLang="zh-CN" b="1" dirty="0" smtClean="0"/>
              <a:t>PPT</a:t>
            </a:r>
            <a:r>
              <a:rPr lang="zh-CN" altLang="en-US" b="1" dirty="0" smtClean="0"/>
              <a:t>、纯动画</a:t>
            </a:r>
            <a:r>
              <a:rPr lang="en-GB" altLang="zh-CN" b="1" dirty="0" smtClean="0"/>
              <a:t>FLASH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000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zh-CN" b="1" dirty="0" smtClean="0"/>
              <a:t>通过趣味性、案例化的内容，简化书本上生硬、晦涩难懂的知识点，</a:t>
            </a:r>
            <a:r>
              <a:rPr lang="zh-CN" altLang="en-US" b="1" dirty="0" smtClean="0"/>
              <a:t>强化知识</a:t>
            </a:r>
            <a:r>
              <a:rPr lang="zh-CN" altLang="zh-CN" b="1" dirty="0" smtClean="0"/>
              <a:t>的理解和记忆。</a:t>
            </a:r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个人投资理财基础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银行理财工具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储蓄存款理财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贷款投资理财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股票投资理财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基金投资理财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债券投资理财</a:t>
            </a:r>
            <a:endParaRPr lang="en-US" altLang="zh-CN" dirty="0" smtClean="0"/>
          </a:p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6055734" y="3120350"/>
            <a:ext cx="2332690" cy="2502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保险投资理财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外汇投资理财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贵金属投资理财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房地产投资理财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收藏品投资理财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投资组合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金融产品营销</a:t>
            </a:r>
            <a:endParaRPr lang="en-GB" altLang="zh-CN" dirty="0" smtClean="0"/>
          </a:p>
          <a:p>
            <a:endParaRPr lang="zh-CN" altLang="en-US" dirty="0"/>
          </a:p>
        </p:txBody>
      </p:sp>
      <p:cxnSp>
        <p:nvCxnSpPr>
          <p:cNvPr id="40" name="直接连接符 39"/>
          <p:cNvCxnSpPr/>
          <p:nvPr/>
        </p:nvCxnSpPr>
        <p:spPr>
          <a:xfrm>
            <a:off x="5652120" y="3212976"/>
            <a:ext cx="0" cy="1944216"/>
          </a:xfrm>
          <a:prstGeom prst="line">
            <a:avLst/>
          </a:prstGeom>
          <a:ln>
            <a:solidFill>
              <a:srgbClr val="899F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4" grpId="0"/>
      <p:bldP spid="30" grpId="0" animBg="1"/>
      <p:bldP spid="31" grpId="0" build="allAtOnce" animBg="1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2"/>
          <p:cNvSpPr>
            <a:spLocks/>
          </p:cNvSpPr>
          <p:nvPr/>
        </p:nvSpPr>
        <p:spPr bwMode="auto">
          <a:xfrm>
            <a:off x="612000" y="972024"/>
            <a:ext cx="2045842" cy="4761232"/>
          </a:xfrm>
          <a:custGeom>
            <a:avLst/>
            <a:gdLst>
              <a:gd name="connsiteX0" fmla="*/ 0 w 10000"/>
              <a:gd name="connsiteY0" fmla="*/ 2921 h 9992"/>
              <a:gd name="connsiteX1" fmla="*/ 2810 w 10000"/>
              <a:gd name="connsiteY1" fmla="*/ 509 h 9992"/>
              <a:gd name="connsiteX2" fmla="*/ 10000 w 10000"/>
              <a:gd name="connsiteY2" fmla="*/ 0 h 9992"/>
              <a:gd name="connsiteX3" fmla="*/ 9979 w 10000"/>
              <a:gd name="connsiteY3" fmla="*/ 9992 h 9992"/>
              <a:gd name="connsiteX4" fmla="*/ 0 w 10000"/>
              <a:gd name="connsiteY4" fmla="*/ 2921 h 9992"/>
              <a:gd name="connsiteX0" fmla="*/ 0 w 9114"/>
              <a:gd name="connsiteY0" fmla="*/ 2825 h 10000"/>
              <a:gd name="connsiteX1" fmla="*/ 1924 w 9114"/>
              <a:gd name="connsiteY1" fmla="*/ 509 h 10000"/>
              <a:gd name="connsiteX2" fmla="*/ 9114 w 9114"/>
              <a:gd name="connsiteY2" fmla="*/ 0 h 10000"/>
              <a:gd name="connsiteX3" fmla="*/ 9093 w 9114"/>
              <a:gd name="connsiteY3" fmla="*/ 10000 h 10000"/>
              <a:gd name="connsiteX4" fmla="*/ 0 w 9114"/>
              <a:gd name="connsiteY4" fmla="*/ 282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4" h="10000">
                <a:moveTo>
                  <a:pt x="0" y="2825"/>
                </a:moveTo>
                <a:lnTo>
                  <a:pt x="1924" y="509"/>
                </a:lnTo>
                <a:lnTo>
                  <a:pt x="9114" y="0"/>
                </a:lnTo>
                <a:cubicBezTo>
                  <a:pt x="9107" y="3334"/>
                  <a:pt x="9100" y="6666"/>
                  <a:pt x="9093" y="10000"/>
                </a:cubicBezTo>
                <a:lnTo>
                  <a:pt x="0" y="2825"/>
                </a:lnTo>
                <a:close/>
              </a:path>
            </a:pathLst>
          </a:custGeom>
          <a:gradFill flip="none" rotWithShape="1">
            <a:gsLst>
              <a:gs pos="0">
                <a:srgbClr val="E0E0E0"/>
              </a:gs>
              <a:gs pos="50000">
                <a:srgbClr val="ECECEC"/>
              </a:gs>
              <a:gs pos="100000">
                <a:srgbClr val="F5F5F5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16"/>
          <p:cNvGrpSpPr/>
          <p:nvPr/>
        </p:nvGrpSpPr>
        <p:grpSpPr>
          <a:xfrm>
            <a:off x="251520" y="1124744"/>
            <a:ext cx="1584176" cy="1584176"/>
            <a:chOff x="2483768" y="836712"/>
            <a:chExt cx="4176464" cy="4176464"/>
          </a:xfrm>
        </p:grpSpPr>
        <p:sp>
          <p:nvSpPr>
            <p:cNvPr id="18" name="Freeform 45"/>
            <p:cNvSpPr>
              <a:spLocks/>
            </p:cNvSpPr>
            <p:nvPr/>
          </p:nvSpPr>
          <p:spPr bwMode="gray">
            <a:xfrm rot="16200000">
              <a:off x="2518200" y="2959376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gray">
            <a:xfrm rot="10800000">
              <a:off x="4637032" y="29249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gray">
            <a:xfrm rot="5400000">
              <a:off x="4606432" y="806112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0000"/>
                </a:gs>
                <a:gs pos="39999">
                  <a:srgbClr val="FF0000"/>
                </a:gs>
                <a:gs pos="70000">
                  <a:srgbClr val="FF0000"/>
                </a:gs>
                <a:gs pos="100000">
                  <a:srgbClr val="FF0000"/>
                </a:gs>
              </a:gsLst>
              <a:lin ang="5400000" scaled="0"/>
              <a:tileRect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gray">
            <a:xfrm>
              <a:off x="2483768" y="8405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6" name="Oval 13"/>
            <p:cNvSpPr>
              <a:spLocks noChangeArrowheads="1"/>
            </p:cNvSpPr>
            <p:nvPr/>
          </p:nvSpPr>
          <p:spPr bwMode="gray">
            <a:xfrm>
              <a:off x="3059832" y="1484784"/>
              <a:ext cx="2925869" cy="2925869"/>
            </a:xfrm>
            <a:prstGeom prst="ellipse">
              <a:avLst/>
            </a:prstGeom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cs typeface="Arial" charset="0"/>
              </a:endParaRPr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3491880" y="1916832"/>
              <a:ext cx="2076508" cy="2074262"/>
              <a:chOff x="1938" y="1379"/>
              <a:chExt cx="1849" cy="1847"/>
            </a:xfrm>
            <a:gradFill>
              <a:gsLst>
                <a:gs pos="0">
                  <a:schemeClr val="bg1">
                    <a:lumMod val="95000"/>
                  </a:schemeClr>
                </a:gs>
                <a:gs pos="39999">
                  <a:schemeClr val="bg1">
                    <a:lumMod val="7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p:grpSpPr>
          <p:sp>
            <p:nvSpPr>
              <p:cNvPr id="42" name="Freeform 16"/>
              <p:cNvSpPr>
                <a:spLocks/>
              </p:cNvSpPr>
              <p:nvPr/>
            </p:nvSpPr>
            <p:spPr bwMode="gray">
              <a:xfrm>
                <a:off x="1938" y="1992"/>
                <a:ext cx="1849" cy="1234"/>
              </a:xfrm>
              <a:custGeom>
                <a:avLst/>
                <a:gdLst/>
                <a:ahLst/>
                <a:cxnLst>
                  <a:cxn ang="0">
                    <a:pos x="761" y="153"/>
                  </a:cxn>
                  <a:cxn ang="0">
                    <a:pos x="761" y="153"/>
                  </a:cxn>
                  <a:cxn ang="0">
                    <a:pos x="758" y="152"/>
                  </a:cxn>
                  <a:cxn ang="0">
                    <a:pos x="758" y="152"/>
                  </a:cxn>
                  <a:cxn ang="0">
                    <a:pos x="732" y="129"/>
                  </a:cxn>
                  <a:cxn ang="0">
                    <a:pos x="732" y="129"/>
                  </a:cxn>
                  <a:cxn ang="0">
                    <a:pos x="731" y="127"/>
                  </a:cxn>
                  <a:cxn ang="0">
                    <a:pos x="731" y="127"/>
                  </a:cxn>
                  <a:cxn ang="0">
                    <a:pos x="731" y="125"/>
                  </a:cxn>
                  <a:cxn ang="0">
                    <a:pos x="730" y="125"/>
                  </a:cxn>
                  <a:cxn ang="0">
                    <a:pos x="730" y="123"/>
                  </a:cxn>
                  <a:cxn ang="0">
                    <a:pos x="730" y="123"/>
                  </a:cxn>
                  <a:cxn ang="0">
                    <a:pos x="729" y="122"/>
                  </a:cxn>
                  <a:cxn ang="0">
                    <a:pos x="729" y="121"/>
                  </a:cxn>
                  <a:cxn ang="0">
                    <a:pos x="736" y="91"/>
                  </a:cxn>
                  <a:cxn ang="0">
                    <a:pos x="743" y="62"/>
                  </a:cxn>
                  <a:cxn ang="0">
                    <a:pos x="681" y="0"/>
                  </a:cxn>
                  <a:cxn ang="0">
                    <a:pos x="618" y="63"/>
                  </a:cxn>
                  <a:cxn ang="0">
                    <a:pos x="626" y="92"/>
                  </a:cxn>
                  <a:cxn ang="0">
                    <a:pos x="633" y="121"/>
                  </a:cxn>
                  <a:cxn ang="0">
                    <a:pos x="602" y="153"/>
                  </a:cxn>
                  <a:cxn ang="0">
                    <a:pos x="601" y="153"/>
                  </a:cxn>
                  <a:cxn ang="0">
                    <a:pos x="522" y="164"/>
                  </a:cxn>
                  <a:cxn ang="0">
                    <a:pos x="442" y="154"/>
                  </a:cxn>
                  <a:cxn ang="0">
                    <a:pos x="441" y="154"/>
                  </a:cxn>
                  <a:cxn ang="0">
                    <a:pos x="362" y="144"/>
                  </a:cxn>
                  <a:cxn ang="0">
                    <a:pos x="283" y="154"/>
                  </a:cxn>
                  <a:cxn ang="0">
                    <a:pos x="282" y="154"/>
                  </a:cxn>
                  <a:cxn ang="0">
                    <a:pos x="251" y="187"/>
                  </a:cxn>
                  <a:cxn ang="0">
                    <a:pos x="258" y="216"/>
                  </a:cxn>
                  <a:cxn ang="0">
                    <a:pos x="265" y="245"/>
                  </a:cxn>
                  <a:cxn ang="0">
                    <a:pos x="203" y="307"/>
                  </a:cxn>
                  <a:cxn ang="0">
                    <a:pos x="140" y="245"/>
                  </a:cxn>
                  <a:cxn ang="0">
                    <a:pos x="147" y="216"/>
                  </a:cxn>
                  <a:cxn ang="0">
                    <a:pos x="154" y="187"/>
                  </a:cxn>
                  <a:cxn ang="0">
                    <a:pos x="123" y="155"/>
                  </a:cxn>
                  <a:cxn ang="0">
                    <a:pos x="121" y="154"/>
                  </a:cxn>
                  <a:cxn ang="0">
                    <a:pos x="43" y="145"/>
                  </a:cxn>
                  <a:cxn ang="0">
                    <a:pos x="0" y="148"/>
                  </a:cxn>
                  <a:cxn ang="0">
                    <a:pos x="0" y="154"/>
                  </a:cxn>
                  <a:cxn ang="0">
                    <a:pos x="459" y="613"/>
                  </a:cxn>
                  <a:cxn ang="0">
                    <a:pos x="918" y="154"/>
                  </a:cxn>
                  <a:cxn ang="0">
                    <a:pos x="918" y="153"/>
                  </a:cxn>
                  <a:cxn ang="0">
                    <a:pos x="841" y="163"/>
                  </a:cxn>
                  <a:cxn ang="0">
                    <a:pos x="761" y="153"/>
                  </a:cxn>
                </a:cxnLst>
                <a:rect l="0" t="0" r="r" b="b"/>
                <a:pathLst>
                  <a:path w="918" h="613">
                    <a:moveTo>
                      <a:pt x="761" y="153"/>
                    </a:moveTo>
                    <a:cubicBezTo>
                      <a:pt x="761" y="153"/>
                      <a:pt x="761" y="153"/>
                      <a:pt x="761" y="153"/>
                    </a:cubicBezTo>
                    <a:cubicBezTo>
                      <a:pt x="761" y="153"/>
                      <a:pt x="758" y="152"/>
                      <a:pt x="758" y="152"/>
                    </a:cubicBezTo>
                    <a:cubicBezTo>
                      <a:pt x="758" y="152"/>
                      <a:pt x="758" y="152"/>
                      <a:pt x="758" y="152"/>
                    </a:cubicBezTo>
                    <a:cubicBezTo>
                      <a:pt x="745" y="147"/>
                      <a:pt x="737" y="137"/>
                      <a:pt x="732" y="129"/>
                    </a:cubicBezTo>
                    <a:cubicBezTo>
                      <a:pt x="732" y="129"/>
                      <a:pt x="732" y="129"/>
                      <a:pt x="732" y="129"/>
                    </a:cubicBezTo>
                    <a:cubicBezTo>
                      <a:pt x="732" y="128"/>
                      <a:pt x="732" y="128"/>
                      <a:pt x="731" y="127"/>
                    </a:cubicBezTo>
                    <a:cubicBezTo>
                      <a:pt x="731" y="127"/>
                      <a:pt x="731" y="127"/>
                      <a:pt x="731" y="127"/>
                    </a:cubicBezTo>
                    <a:cubicBezTo>
                      <a:pt x="731" y="126"/>
                      <a:pt x="731" y="126"/>
                      <a:pt x="731" y="125"/>
                    </a:cubicBezTo>
                    <a:cubicBezTo>
                      <a:pt x="731" y="125"/>
                      <a:pt x="730" y="125"/>
                      <a:pt x="730" y="125"/>
                    </a:cubicBezTo>
                    <a:cubicBezTo>
                      <a:pt x="730" y="124"/>
                      <a:pt x="730" y="124"/>
                      <a:pt x="730" y="123"/>
                    </a:cubicBezTo>
                    <a:cubicBezTo>
                      <a:pt x="730" y="123"/>
                      <a:pt x="730" y="123"/>
                      <a:pt x="730" y="123"/>
                    </a:cubicBezTo>
                    <a:cubicBezTo>
                      <a:pt x="730" y="122"/>
                      <a:pt x="730" y="122"/>
                      <a:pt x="729" y="122"/>
                    </a:cubicBezTo>
                    <a:cubicBezTo>
                      <a:pt x="729" y="121"/>
                      <a:pt x="729" y="121"/>
                      <a:pt x="729" y="121"/>
                    </a:cubicBezTo>
                    <a:cubicBezTo>
                      <a:pt x="727" y="109"/>
                      <a:pt x="734" y="96"/>
                      <a:pt x="736" y="91"/>
                    </a:cubicBezTo>
                    <a:cubicBezTo>
                      <a:pt x="741" y="83"/>
                      <a:pt x="743" y="73"/>
                      <a:pt x="743" y="62"/>
                    </a:cubicBezTo>
                    <a:cubicBezTo>
                      <a:pt x="743" y="28"/>
                      <a:pt x="715" y="0"/>
                      <a:pt x="681" y="0"/>
                    </a:cubicBezTo>
                    <a:cubicBezTo>
                      <a:pt x="646" y="0"/>
                      <a:pt x="618" y="28"/>
                      <a:pt x="618" y="63"/>
                    </a:cubicBezTo>
                    <a:cubicBezTo>
                      <a:pt x="618" y="73"/>
                      <a:pt x="621" y="83"/>
                      <a:pt x="626" y="92"/>
                    </a:cubicBezTo>
                    <a:cubicBezTo>
                      <a:pt x="628" y="96"/>
                      <a:pt x="635" y="109"/>
                      <a:pt x="633" y="121"/>
                    </a:cubicBezTo>
                    <a:cubicBezTo>
                      <a:pt x="632" y="127"/>
                      <a:pt x="623" y="146"/>
                      <a:pt x="602" y="153"/>
                    </a:cubicBezTo>
                    <a:cubicBezTo>
                      <a:pt x="602" y="153"/>
                      <a:pt x="602" y="153"/>
                      <a:pt x="601" y="153"/>
                    </a:cubicBezTo>
                    <a:cubicBezTo>
                      <a:pt x="601" y="153"/>
                      <a:pt x="566" y="164"/>
                      <a:pt x="522" y="164"/>
                    </a:cubicBezTo>
                    <a:cubicBezTo>
                      <a:pt x="478" y="164"/>
                      <a:pt x="442" y="154"/>
                      <a:pt x="442" y="154"/>
                    </a:cubicBezTo>
                    <a:cubicBezTo>
                      <a:pt x="442" y="154"/>
                      <a:pt x="442" y="154"/>
                      <a:pt x="441" y="154"/>
                    </a:cubicBezTo>
                    <a:cubicBezTo>
                      <a:pt x="436" y="152"/>
                      <a:pt x="403" y="143"/>
                      <a:pt x="362" y="144"/>
                    </a:cubicBezTo>
                    <a:cubicBezTo>
                      <a:pt x="322" y="144"/>
                      <a:pt x="289" y="152"/>
                      <a:pt x="283" y="154"/>
                    </a:cubicBezTo>
                    <a:cubicBezTo>
                      <a:pt x="283" y="154"/>
                      <a:pt x="282" y="154"/>
                      <a:pt x="282" y="154"/>
                    </a:cubicBezTo>
                    <a:cubicBezTo>
                      <a:pt x="261" y="161"/>
                      <a:pt x="252" y="180"/>
                      <a:pt x="251" y="187"/>
                    </a:cubicBezTo>
                    <a:cubicBezTo>
                      <a:pt x="249" y="198"/>
                      <a:pt x="255" y="211"/>
                      <a:pt x="258" y="216"/>
                    </a:cubicBezTo>
                    <a:cubicBezTo>
                      <a:pt x="262" y="224"/>
                      <a:pt x="265" y="234"/>
                      <a:pt x="265" y="245"/>
                    </a:cubicBezTo>
                    <a:cubicBezTo>
                      <a:pt x="265" y="279"/>
                      <a:pt x="237" y="307"/>
                      <a:pt x="203" y="307"/>
                    </a:cubicBezTo>
                    <a:cubicBezTo>
                      <a:pt x="168" y="307"/>
                      <a:pt x="140" y="279"/>
                      <a:pt x="140" y="245"/>
                    </a:cubicBezTo>
                    <a:cubicBezTo>
                      <a:pt x="140" y="235"/>
                      <a:pt x="143" y="225"/>
                      <a:pt x="147" y="216"/>
                    </a:cubicBezTo>
                    <a:cubicBezTo>
                      <a:pt x="150" y="211"/>
                      <a:pt x="157" y="198"/>
                      <a:pt x="154" y="187"/>
                    </a:cubicBezTo>
                    <a:cubicBezTo>
                      <a:pt x="153" y="180"/>
                      <a:pt x="144" y="161"/>
                      <a:pt x="123" y="155"/>
                    </a:cubicBezTo>
                    <a:cubicBezTo>
                      <a:pt x="123" y="155"/>
                      <a:pt x="122" y="155"/>
                      <a:pt x="121" y="154"/>
                    </a:cubicBezTo>
                    <a:cubicBezTo>
                      <a:pt x="115" y="153"/>
                      <a:pt x="82" y="144"/>
                      <a:pt x="43" y="145"/>
                    </a:cubicBezTo>
                    <a:cubicBezTo>
                      <a:pt x="27" y="145"/>
                      <a:pt x="12" y="146"/>
                      <a:pt x="0" y="148"/>
                    </a:cubicBezTo>
                    <a:cubicBezTo>
                      <a:pt x="0" y="150"/>
                      <a:pt x="0" y="152"/>
                      <a:pt x="0" y="154"/>
                    </a:cubicBezTo>
                    <a:cubicBezTo>
                      <a:pt x="0" y="407"/>
                      <a:pt x="205" y="613"/>
                      <a:pt x="459" y="613"/>
                    </a:cubicBezTo>
                    <a:cubicBezTo>
                      <a:pt x="712" y="613"/>
                      <a:pt x="918" y="407"/>
                      <a:pt x="918" y="154"/>
                    </a:cubicBezTo>
                    <a:cubicBezTo>
                      <a:pt x="918" y="154"/>
                      <a:pt x="918" y="153"/>
                      <a:pt x="918" y="153"/>
                    </a:cubicBezTo>
                    <a:cubicBezTo>
                      <a:pt x="901" y="158"/>
                      <a:pt x="873" y="163"/>
                      <a:pt x="841" y="163"/>
                    </a:cubicBezTo>
                    <a:cubicBezTo>
                      <a:pt x="797" y="163"/>
                      <a:pt x="761" y="153"/>
                      <a:pt x="761" y="153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Freeform 17"/>
              <p:cNvSpPr>
                <a:spLocks/>
              </p:cNvSpPr>
              <p:nvPr/>
            </p:nvSpPr>
            <p:spPr bwMode="gray">
              <a:xfrm>
                <a:off x="1938" y="1379"/>
                <a:ext cx="1849" cy="1231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0" y="453"/>
                  </a:cxn>
                  <a:cxn ang="0">
                    <a:pos x="43" y="450"/>
                  </a:cxn>
                  <a:cxn ang="0">
                    <a:pos x="121" y="459"/>
                  </a:cxn>
                  <a:cxn ang="0">
                    <a:pos x="123" y="460"/>
                  </a:cxn>
                  <a:cxn ang="0">
                    <a:pos x="154" y="492"/>
                  </a:cxn>
                  <a:cxn ang="0">
                    <a:pos x="147" y="521"/>
                  </a:cxn>
                  <a:cxn ang="0">
                    <a:pos x="140" y="550"/>
                  </a:cxn>
                  <a:cxn ang="0">
                    <a:pos x="203" y="612"/>
                  </a:cxn>
                  <a:cxn ang="0">
                    <a:pos x="265" y="550"/>
                  </a:cxn>
                  <a:cxn ang="0">
                    <a:pos x="258" y="521"/>
                  </a:cxn>
                  <a:cxn ang="0">
                    <a:pos x="251" y="492"/>
                  </a:cxn>
                  <a:cxn ang="0">
                    <a:pos x="282" y="459"/>
                  </a:cxn>
                  <a:cxn ang="0">
                    <a:pos x="283" y="459"/>
                  </a:cxn>
                  <a:cxn ang="0">
                    <a:pos x="362" y="449"/>
                  </a:cxn>
                  <a:cxn ang="0">
                    <a:pos x="441" y="459"/>
                  </a:cxn>
                  <a:cxn ang="0">
                    <a:pos x="442" y="459"/>
                  </a:cxn>
                  <a:cxn ang="0">
                    <a:pos x="522" y="469"/>
                  </a:cxn>
                  <a:cxn ang="0">
                    <a:pos x="601" y="458"/>
                  </a:cxn>
                  <a:cxn ang="0">
                    <a:pos x="602" y="458"/>
                  </a:cxn>
                  <a:cxn ang="0">
                    <a:pos x="633" y="426"/>
                  </a:cxn>
                  <a:cxn ang="0">
                    <a:pos x="626" y="397"/>
                  </a:cxn>
                  <a:cxn ang="0">
                    <a:pos x="618" y="368"/>
                  </a:cxn>
                  <a:cxn ang="0">
                    <a:pos x="681" y="305"/>
                  </a:cxn>
                  <a:cxn ang="0">
                    <a:pos x="743" y="367"/>
                  </a:cxn>
                  <a:cxn ang="0">
                    <a:pos x="736" y="396"/>
                  </a:cxn>
                  <a:cxn ang="0">
                    <a:pos x="729" y="426"/>
                  </a:cxn>
                  <a:cxn ang="0">
                    <a:pos x="729" y="427"/>
                  </a:cxn>
                  <a:cxn ang="0">
                    <a:pos x="730" y="428"/>
                  </a:cxn>
                  <a:cxn ang="0">
                    <a:pos x="730" y="428"/>
                  </a:cxn>
                  <a:cxn ang="0">
                    <a:pos x="730" y="430"/>
                  </a:cxn>
                  <a:cxn ang="0">
                    <a:pos x="731" y="430"/>
                  </a:cxn>
                  <a:cxn ang="0">
                    <a:pos x="731" y="432"/>
                  </a:cxn>
                  <a:cxn ang="0">
                    <a:pos x="731" y="432"/>
                  </a:cxn>
                  <a:cxn ang="0">
                    <a:pos x="732" y="434"/>
                  </a:cxn>
                  <a:cxn ang="0">
                    <a:pos x="732" y="434"/>
                  </a:cxn>
                  <a:cxn ang="0">
                    <a:pos x="758" y="457"/>
                  </a:cxn>
                  <a:cxn ang="0">
                    <a:pos x="758" y="457"/>
                  </a:cxn>
                  <a:cxn ang="0">
                    <a:pos x="761" y="458"/>
                  </a:cxn>
                  <a:cxn ang="0">
                    <a:pos x="761" y="458"/>
                  </a:cxn>
                  <a:cxn ang="0">
                    <a:pos x="841" y="468"/>
                  </a:cxn>
                  <a:cxn ang="0">
                    <a:pos x="918" y="458"/>
                  </a:cxn>
                  <a:cxn ang="0">
                    <a:pos x="459" y="0"/>
                  </a:cxn>
                </a:cxnLst>
                <a:rect l="0" t="0" r="r" b="b"/>
                <a:pathLst>
                  <a:path w="918" h="612">
                    <a:moveTo>
                      <a:pt x="459" y="0"/>
                    </a:moveTo>
                    <a:cubicBezTo>
                      <a:pt x="207" y="0"/>
                      <a:pt x="3" y="202"/>
                      <a:pt x="0" y="453"/>
                    </a:cubicBezTo>
                    <a:cubicBezTo>
                      <a:pt x="12" y="451"/>
                      <a:pt x="27" y="450"/>
                      <a:pt x="43" y="450"/>
                    </a:cubicBezTo>
                    <a:cubicBezTo>
                      <a:pt x="82" y="449"/>
                      <a:pt x="115" y="458"/>
                      <a:pt x="121" y="459"/>
                    </a:cubicBezTo>
                    <a:cubicBezTo>
                      <a:pt x="122" y="460"/>
                      <a:pt x="123" y="460"/>
                      <a:pt x="123" y="460"/>
                    </a:cubicBezTo>
                    <a:cubicBezTo>
                      <a:pt x="144" y="466"/>
                      <a:pt x="153" y="485"/>
                      <a:pt x="154" y="492"/>
                    </a:cubicBezTo>
                    <a:cubicBezTo>
                      <a:pt x="157" y="503"/>
                      <a:pt x="150" y="516"/>
                      <a:pt x="147" y="521"/>
                    </a:cubicBezTo>
                    <a:cubicBezTo>
                      <a:pt x="143" y="530"/>
                      <a:pt x="140" y="540"/>
                      <a:pt x="140" y="550"/>
                    </a:cubicBezTo>
                    <a:cubicBezTo>
                      <a:pt x="140" y="584"/>
                      <a:pt x="168" y="612"/>
                      <a:pt x="203" y="612"/>
                    </a:cubicBezTo>
                    <a:cubicBezTo>
                      <a:pt x="237" y="612"/>
                      <a:pt x="265" y="584"/>
                      <a:pt x="265" y="550"/>
                    </a:cubicBezTo>
                    <a:cubicBezTo>
                      <a:pt x="265" y="539"/>
                      <a:pt x="262" y="529"/>
                      <a:pt x="258" y="521"/>
                    </a:cubicBezTo>
                    <a:cubicBezTo>
                      <a:pt x="255" y="516"/>
                      <a:pt x="249" y="503"/>
                      <a:pt x="251" y="492"/>
                    </a:cubicBezTo>
                    <a:cubicBezTo>
                      <a:pt x="252" y="485"/>
                      <a:pt x="261" y="466"/>
                      <a:pt x="282" y="459"/>
                    </a:cubicBezTo>
                    <a:cubicBezTo>
                      <a:pt x="282" y="459"/>
                      <a:pt x="283" y="459"/>
                      <a:pt x="283" y="459"/>
                    </a:cubicBezTo>
                    <a:cubicBezTo>
                      <a:pt x="289" y="457"/>
                      <a:pt x="322" y="449"/>
                      <a:pt x="362" y="449"/>
                    </a:cubicBezTo>
                    <a:cubicBezTo>
                      <a:pt x="403" y="448"/>
                      <a:pt x="436" y="457"/>
                      <a:pt x="441" y="459"/>
                    </a:cubicBezTo>
                    <a:cubicBezTo>
                      <a:pt x="442" y="459"/>
                      <a:pt x="442" y="459"/>
                      <a:pt x="442" y="459"/>
                    </a:cubicBezTo>
                    <a:cubicBezTo>
                      <a:pt x="442" y="459"/>
                      <a:pt x="478" y="469"/>
                      <a:pt x="522" y="469"/>
                    </a:cubicBezTo>
                    <a:cubicBezTo>
                      <a:pt x="566" y="469"/>
                      <a:pt x="601" y="458"/>
                      <a:pt x="601" y="458"/>
                    </a:cubicBezTo>
                    <a:cubicBezTo>
                      <a:pt x="602" y="458"/>
                      <a:pt x="602" y="458"/>
                      <a:pt x="602" y="458"/>
                    </a:cubicBezTo>
                    <a:cubicBezTo>
                      <a:pt x="623" y="451"/>
                      <a:pt x="632" y="432"/>
                      <a:pt x="633" y="426"/>
                    </a:cubicBezTo>
                    <a:cubicBezTo>
                      <a:pt x="635" y="414"/>
                      <a:pt x="628" y="401"/>
                      <a:pt x="626" y="397"/>
                    </a:cubicBezTo>
                    <a:cubicBezTo>
                      <a:pt x="621" y="388"/>
                      <a:pt x="618" y="378"/>
                      <a:pt x="618" y="368"/>
                    </a:cubicBezTo>
                    <a:cubicBezTo>
                      <a:pt x="618" y="333"/>
                      <a:pt x="646" y="305"/>
                      <a:pt x="681" y="305"/>
                    </a:cubicBezTo>
                    <a:cubicBezTo>
                      <a:pt x="715" y="305"/>
                      <a:pt x="743" y="333"/>
                      <a:pt x="743" y="367"/>
                    </a:cubicBezTo>
                    <a:cubicBezTo>
                      <a:pt x="743" y="378"/>
                      <a:pt x="741" y="388"/>
                      <a:pt x="736" y="396"/>
                    </a:cubicBezTo>
                    <a:cubicBezTo>
                      <a:pt x="734" y="401"/>
                      <a:pt x="727" y="414"/>
                      <a:pt x="729" y="426"/>
                    </a:cubicBezTo>
                    <a:cubicBezTo>
                      <a:pt x="729" y="426"/>
                      <a:pt x="729" y="426"/>
                      <a:pt x="729" y="427"/>
                    </a:cubicBezTo>
                    <a:cubicBezTo>
                      <a:pt x="730" y="427"/>
                      <a:pt x="730" y="427"/>
                      <a:pt x="730" y="428"/>
                    </a:cubicBezTo>
                    <a:cubicBezTo>
                      <a:pt x="730" y="428"/>
                      <a:pt x="730" y="428"/>
                      <a:pt x="730" y="428"/>
                    </a:cubicBezTo>
                    <a:cubicBezTo>
                      <a:pt x="730" y="429"/>
                      <a:pt x="730" y="429"/>
                      <a:pt x="730" y="430"/>
                    </a:cubicBezTo>
                    <a:cubicBezTo>
                      <a:pt x="730" y="430"/>
                      <a:pt x="731" y="430"/>
                      <a:pt x="731" y="430"/>
                    </a:cubicBezTo>
                    <a:cubicBezTo>
                      <a:pt x="731" y="431"/>
                      <a:pt x="731" y="431"/>
                      <a:pt x="731" y="432"/>
                    </a:cubicBezTo>
                    <a:cubicBezTo>
                      <a:pt x="731" y="432"/>
                      <a:pt x="731" y="432"/>
                      <a:pt x="731" y="432"/>
                    </a:cubicBezTo>
                    <a:cubicBezTo>
                      <a:pt x="732" y="433"/>
                      <a:pt x="732" y="433"/>
                      <a:pt x="732" y="434"/>
                    </a:cubicBezTo>
                    <a:cubicBezTo>
                      <a:pt x="732" y="434"/>
                      <a:pt x="732" y="434"/>
                      <a:pt x="732" y="434"/>
                    </a:cubicBezTo>
                    <a:cubicBezTo>
                      <a:pt x="737" y="442"/>
                      <a:pt x="745" y="452"/>
                      <a:pt x="758" y="457"/>
                    </a:cubicBezTo>
                    <a:cubicBezTo>
                      <a:pt x="758" y="457"/>
                      <a:pt x="758" y="457"/>
                      <a:pt x="758" y="457"/>
                    </a:cubicBezTo>
                    <a:cubicBezTo>
                      <a:pt x="758" y="457"/>
                      <a:pt x="761" y="458"/>
                      <a:pt x="761" y="458"/>
                    </a:cubicBezTo>
                    <a:cubicBezTo>
                      <a:pt x="761" y="458"/>
                      <a:pt x="761" y="458"/>
                      <a:pt x="761" y="458"/>
                    </a:cubicBezTo>
                    <a:cubicBezTo>
                      <a:pt x="761" y="458"/>
                      <a:pt x="797" y="468"/>
                      <a:pt x="841" y="468"/>
                    </a:cubicBezTo>
                    <a:cubicBezTo>
                      <a:pt x="873" y="468"/>
                      <a:pt x="901" y="463"/>
                      <a:pt x="918" y="458"/>
                    </a:cubicBezTo>
                    <a:cubicBezTo>
                      <a:pt x="917" y="205"/>
                      <a:pt x="712" y="0"/>
                      <a:pt x="459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762600" y="1458692"/>
              <a:ext cx="3603832" cy="2742014"/>
              <a:chOff x="1619" y="1351"/>
              <a:chExt cx="2509" cy="1909"/>
            </a:xfrm>
          </p:grpSpPr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gray">
              <a:xfrm>
                <a:off x="2677" y="2502"/>
                <a:ext cx="626" cy="6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>
                  <a:spcAft>
                    <a:spcPct val="40000"/>
                  </a:spcAft>
                </a:pPr>
                <a:endParaRPr lang="en-US" altLang="zh-CN" sz="2400" b="1" noProof="1" smtClean="0">
                  <a:latin typeface="华文彩云" pitchFamily="2" charset="-122"/>
                  <a:ea typeface="华文彩云" pitchFamily="2" charset="-122"/>
                </a:endParaRPr>
              </a:p>
            </p:txBody>
          </p:sp>
          <p:sp>
            <p:nvSpPr>
              <p:cNvPr id="40" name="WordArt 21"/>
              <p:cNvSpPr>
                <a:spLocks noChangeArrowheads="1" noChangeShapeType="1" noTextEdit="1"/>
              </p:cNvSpPr>
              <p:nvPr/>
            </p:nvSpPr>
            <p:spPr bwMode="gray">
              <a:xfrm rot="-8221355">
                <a:off x="1619" y="2457"/>
                <a:ext cx="1478" cy="80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44612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  <p:sp>
            <p:nvSpPr>
              <p:cNvPr id="41" name="WordArt 23"/>
              <p:cNvSpPr>
                <a:spLocks noChangeArrowheads="1" noChangeShapeType="1" noTextEdit="1"/>
              </p:cNvSpPr>
              <p:nvPr/>
            </p:nvSpPr>
            <p:spPr bwMode="gray">
              <a:xfrm rot="2667535">
                <a:off x="2579" y="1351"/>
                <a:ext cx="1549" cy="874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79108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</p:grpSp>
      </p:grpSp>
      <p:sp>
        <p:nvSpPr>
          <p:cNvPr id="30" name="Rectangle 11"/>
          <p:cNvSpPr>
            <a:spLocks noChangeArrowheads="1"/>
          </p:cNvSpPr>
          <p:nvPr/>
        </p:nvSpPr>
        <p:spPr bwMode="gray">
          <a:xfrm>
            <a:off x="2647439" y="980728"/>
            <a:ext cx="6101025" cy="52253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r>
              <a:rPr lang="zh-CN" altLang="en-US" sz="2800" noProof="1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  <a:cs typeface="Arial" charset="0"/>
              </a:rPr>
              <a:t>实操</a:t>
            </a:r>
            <a:endParaRPr lang="de-DE" altLang="en-US" sz="2800" noProof="1">
              <a:solidFill>
                <a:schemeClr val="bg1"/>
              </a:solidFill>
              <a:latin typeface="华文琥珀" pitchFamily="2" charset="-122"/>
              <a:ea typeface="华文琥珀" pitchFamily="2" charset="-122"/>
              <a:cs typeface="Arial" charset="0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2647439" y="1503257"/>
            <a:ext cx="6084000" cy="4229999"/>
          </a:xfrm>
          <a:prstGeom prst="rect">
            <a:avLst/>
          </a:prstGeom>
          <a:solidFill>
            <a:schemeClr val="bg1"/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08000" tIns="108000" rIns="144000" bIns="72000"/>
          <a:lstStyle/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sz="800" dirty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带交互功能的</a:t>
            </a:r>
            <a:r>
              <a:rPr lang="en-GB" altLang="zh-CN" b="1" dirty="0" smtClean="0"/>
              <a:t>FLASH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000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zh-CN" b="1" dirty="0" smtClean="0"/>
              <a:t>通过任务式、游戏化的</a:t>
            </a:r>
            <a:r>
              <a:rPr lang="zh-CN" altLang="en-US" b="1" dirty="0" smtClean="0"/>
              <a:t>操作</a:t>
            </a:r>
            <a:r>
              <a:rPr lang="zh-CN" altLang="zh-CN" b="1" dirty="0" smtClean="0"/>
              <a:t>，模拟各种常见的金融实务场景，使学生加深理论知识理解运用的同时，提高相关的业务技能。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zh-CN" altLang="zh-CN" b="1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储蓄规划实操</a:t>
            </a:r>
            <a:endParaRPr lang="en-US" altLang="zh-CN" dirty="0" smtClean="0"/>
          </a:p>
          <a:p>
            <a:pPr marL="5397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证券开户小游戏</a:t>
            </a:r>
            <a:endParaRPr lang="en-US" altLang="zh-CN" dirty="0" smtClean="0"/>
          </a:p>
          <a:p>
            <a:pPr marL="5397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股票交易小游戏</a:t>
            </a:r>
            <a:endParaRPr lang="en-US" altLang="zh-CN" dirty="0" smtClean="0"/>
          </a:p>
          <a:p>
            <a:pPr marL="5397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基金规划实操</a:t>
            </a:r>
            <a:endParaRPr lang="en-US" altLang="zh-CN" dirty="0" smtClean="0"/>
          </a:p>
          <a:p>
            <a:pPr marL="5397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保险规划实操</a:t>
            </a:r>
            <a:endParaRPr lang="en-US" altLang="zh-CN" dirty="0" smtClean="0"/>
          </a:p>
          <a:p>
            <a:pPr marL="5397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理财规划实训</a:t>
            </a:r>
            <a:endParaRPr lang="en-US" altLang="zh-CN" dirty="0" smtClean="0"/>
          </a:p>
          <a:p>
            <a:pPr marL="5397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金融产品营销实训</a:t>
            </a:r>
            <a:endParaRPr lang="en-GB" altLang="zh-CN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dirty="0" smtClean="0"/>
          </a:p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32" name="Text Box 45"/>
          <p:cNvSpPr txBox="1">
            <a:spLocks noChangeArrowheads="1"/>
          </p:cNvSpPr>
          <p:nvPr/>
        </p:nvSpPr>
        <p:spPr bwMode="auto">
          <a:xfrm>
            <a:off x="815132" y="1628800"/>
            <a:ext cx="4445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801688">
              <a:spcBef>
                <a:spcPct val="20000"/>
              </a:spcBef>
            </a:pPr>
            <a:r>
              <a:rPr lang="de-DE" altLang="zh-CN" sz="4000" dirty="0" smtClean="0">
                <a:solidFill>
                  <a:srgbClr val="333333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2</a:t>
            </a:r>
            <a:endParaRPr lang="de-DE" sz="4000" noProof="1">
              <a:solidFill>
                <a:srgbClr val="333333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2"/>
          <p:cNvSpPr>
            <a:spLocks/>
          </p:cNvSpPr>
          <p:nvPr/>
        </p:nvSpPr>
        <p:spPr bwMode="auto">
          <a:xfrm>
            <a:off x="612000" y="972024"/>
            <a:ext cx="2045842" cy="4761232"/>
          </a:xfrm>
          <a:custGeom>
            <a:avLst/>
            <a:gdLst>
              <a:gd name="connsiteX0" fmla="*/ 0 w 10000"/>
              <a:gd name="connsiteY0" fmla="*/ 2921 h 9992"/>
              <a:gd name="connsiteX1" fmla="*/ 2810 w 10000"/>
              <a:gd name="connsiteY1" fmla="*/ 509 h 9992"/>
              <a:gd name="connsiteX2" fmla="*/ 10000 w 10000"/>
              <a:gd name="connsiteY2" fmla="*/ 0 h 9992"/>
              <a:gd name="connsiteX3" fmla="*/ 9979 w 10000"/>
              <a:gd name="connsiteY3" fmla="*/ 9992 h 9992"/>
              <a:gd name="connsiteX4" fmla="*/ 0 w 10000"/>
              <a:gd name="connsiteY4" fmla="*/ 2921 h 9992"/>
              <a:gd name="connsiteX0" fmla="*/ 0 w 9114"/>
              <a:gd name="connsiteY0" fmla="*/ 2825 h 10000"/>
              <a:gd name="connsiteX1" fmla="*/ 1924 w 9114"/>
              <a:gd name="connsiteY1" fmla="*/ 509 h 10000"/>
              <a:gd name="connsiteX2" fmla="*/ 9114 w 9114"/>
              <a:gd name="connsiteY2" fmla="*/ 0 h 10000"/>
              <a:gd name="connsiteX3" fmla="*/ 9093 w 9114"/>
              <a:gd name="connsiteY3" fmla="*/ 10000 h 10000"/>
              <a:gd name="connsiteX4" fmla="*/ 0 w 9114"/>
              <a:gd name="connsiteY4" fmla="*/ 282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4" h="10000">
                <a:moveTo>
                  <a:pt x="0" y="2825"/>
                </a:moveTo>
                <a:lnTo>
                  <a:pt x="1924" y="509"/>
                </a:lnTo>
                <a:lnTo>
                  <a:pt x="9114" y="0"/>
                </a:lnTo>
                <a:cubicBezTo>
                  <a:pt x="9107" y="3334"/>
                  <a:pt x="9100" y="6666"/>
                  <a:pt x="9093" y="10000"/>
                </a:cubicBezTo>
                <a:lnTo>
                  <a:pt x="0" y="2825"/>
                </a:lnTo>
                <a:close/>
              </a:path>
            </a:pathLst>
          </a:custGeom>
          <a:gradFill flip="none" rotWithShape="1">
            <a:gsLst>
              <a:gs pos="0">
                <a:srgbClr val="E0E0E0"/>
              </a:gs>
              <a:gs pos="50000">
                <a:srgbClr val="ECECEC"/>
              </a:gs>
              <a:gs pos="100000">
                <a:srgbClr val="F5F5F5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251520" y="1124744"/>
            <a:ext cx="1584176" cy="1584176"/>
            <a:chOff x="2483768" y="836712"/>
            <a:chExt cx="4176464" cy="4176464"/>
          </a:xfrm>
        </p:grpSpPr>
        <p:sp>
          <p:nvSpPr>
            <p:cNvPr id="32" name="Freeform 45"/>
            <p:cNvSpPr>
              <a:spLocks/>
            </p:cNvSpPr>
            <p:nvPr/>
          </p:nvSpPr>
          <p:spPr bwMode="gray">
            <a:xfrm rot="16200000">
              <a:off x="2518200" y="2959376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gray">
            <a:xfrm rot="10800000">
              <a:off x="4637032" y="29249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0000"/>
                </a:gs>
                <a:gs pos="39999">
                  <a:srgbClr val="FF0000"/>
                </a:gs>
                <a:gs pos="70000">
                  <a:srgbClr val="FF0000"/>
                </a:gs>
                <a:gs pos="100000">
                  <a:srgbClr val="FF0000"/>
                </a:gs>
              </a:gsLst>
              <a:lin ang="5400000" scaled="0"/>
              <a:tileRect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gray">
            <a:xfrm rot="5400000">
              <a:off x="4606432" y="806112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gray">
            <a:xfrm>
              <a:off x="2483768" y="8405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6" name="Oval 13"/>
            <p:cNvSpPr>
              <a:spLocks noChangeArrowheads="1"/>
            </p:cNvSpPr>
            <p:nvPr/>
          </p:nvSpPr>
          <p:spPr bwMode="gray">
            <a:xfrm>
              <a:off x="3059832" y="1484784"/>
              <a:ext cx="2925869" cy="2925869"/>
            </a:xfrm>
            <a:prstGeom prst="ellipse">
              <a:avLst/>
            </a:prstGeom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cs typeface="Arial" charset="0"/>
              </a:endParaRPr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3491880" y="1916832"/>
              <a:ext cx="2076508" cy="2074262"/>
              <a:chOff x="1938" y="1379"/>
              <a:chExt cx="1849" cy="1847"/>
            </a:xfrm>
            <a:gradFill>
              <a:gsLst>
                <a:gs pos="0">
                  <a:schemeClr val="bg1">
                    <a:lumMod val="95000"/>
                  </a:schemeClr>
                </a:gs>
                <a:gs pos="39999">
                  <a:schemeClr val="bg1">
                    <a:lumMod val="7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p:grpSpPr>
          <p:sp>
            <p:nvSpPr>
              <p:cNvPr id="42" name="Freeform 16"/>
              <p:cNvSpPr>
                <a:spLocks/>
              </p:cNvSpPr>
              <p:nvPr/>
            </p:nvSpPr>
            <p:spPr bwMode="gray">
              <a:xfrm>
                <a:off x="1938" y="1992"/>
                <a:ext cx="1849" cy="1234"/>
              </a:xfrm>
              <a:custGeom>
                <a:avLst/>
                <a:gdLst/>
                <a:ahLst/>
                <a:cxnLst>
                  <a:cxn ang="0">
                    <a:pos x="761" y="153"/>
                  </a:cxn>
                  <a:cxn ang="0">
                    <a:pos x="761" y="153"/>
                  </a:cxn>
                  <a:cxn ang="0">
                    <a:pos x="758" y="152"/>
                  </a:cxn>
                  <a:cxn ang="0">
                    <a:pos x="758" y="152"/>
                  </a:cxn>
                  <a:cxn ang="0">
                    <a:pos x="732" y="129"/>
                  </a:cxn>
                  <a:cxn ang="0">
                    <a:pos x="732" y="129"/>
                  </a:cxn>
                  <a:cxn ang="0">
                    <a:pos x="731" y="127"/>
                  </a:cxn>
                  <a:cxn ang="0">
                    <a:pos x="731" y="127"/>
                  </a:cxn>
                  <a:cxn ang="0">
                    <a:pos x="731" y="125"/>
                  </a:cxn>
                  <a:cxn ang="0">
                    <a:pos x="730" y="125"/>
                  </a:cxn>
                  <a:cxn ang="0">
                    <a:pos x="730" y="123"/>
                  </a:cxn>
                  <a:cxn ang="0">
                    <a:pos x="730" y="123"/>
                  </a:cxn>
                  <a:cxn ang="0">
                    <a:pos x="729" y="122"/>
                  </a:cxn>
                  <a:cxn ang="0">
                    <a:pos x="729" y="121"/>
                  </a:cxn>
                  <a:cxn ang="0">
                    <a:pos x="736" y="91"/>
                  </a:cxn>
                  <a:cxn ang="0">
                    <a:pos x="743" y="62"/>
                  </a:cxn>
                  <a:cxn ang="0">
                    <a:pos x="681" y="0"/>
                  </a:cxn>
                  <a:cxn ang="0">
                    <a:pos x="618" y="63"/>
                  </a:cxn>
                  <a:cxn ang="0">
                    <a:pos x="626" y="92"/>
                  </a:cxn>
                  <a:cxn ang="0">
                    <a:pos x="633" y="121"/>
                  </a:cxn>
                  <a:cxn ang="0">
                    <a:pos x="602" y="153"/>
                  </a:cxn>
                  <a:cxn ang="0">
                    <a:pos x="601" y="153"/>
                  </a:cxn>
                  <a:cxn ang="0">
                    <a:pos x="522" y="164"/>
                  </a:cxn>
                  <a:cxn ang="0">
                    <a:pos x="442" y="154"/>
                  </a:cxn>
                  <a:cxn ang="0">
                    <a:pos x="441" y="154"/>
                  </a:cxn>
                  <a:cxn ang="0">
                    <a:pos x="362" y="144"/>
                  </a:cxn>
                  <a:cxn ang="0">
                    <a:pos x="283" y="154"/>
                  </a:cxn>
                  <a:cxn ang="0">
                    <a:pos x="282" y="154"/>
                  </a:cxn>
                  <a:cxn ang="0">
                    <a:pos x="251" y="187"/>
                  </a:cxn>
                  <a:cxn ang="0">
                    <a:pos x="258" y="216"/>
                  </a:cxn>
                  <a:cxn ang="0">
                    <a:pos x="265" y="245"/>
                  </a:cxn>
                  <a:cxn ang="0">
                    <a:pos x="203" y="307"/>
                  </a:cxn>
                  <a:cxn ang="0">
                    <a:pos x="140" y="245"/>
                  </a:cxn>
                  <a:cxn ang="0">
                    <a:pos x="147" y="216"/>
                  </a:cxn>
                  <a:cxn ang="0">
                    <a:pos x="154" y="187"/>
                  </a:cxn>
                  <a:cxn ang="0">
                    <a:pos x="123" y="155"/>
                  </a:cxn>
                  <a:cxn ang="0">
                    <a:pos x="121" y="154"/>
                  </a:cxn>
                  <a:cxn ang="0">
                    <a:pos x="43" y="145"/>
                  </a:cxn>
                  <a:cxn ang="0">
                    <a:pos x="0" y="148"/>
                  </a:cxn>
                  <a:cxn ang="0">
                    <a:pos x="0" y="154"/>
                  </a:cxn>
                  <a:cxn ang="0">
                    <a:pos x="459" y="613"/>
                  </a:cxn>
                  <a:cxn ang="0">
                    <a:pos x="918" y="154"/>
                  </a:cxn>
                  <a:cxn ang="0">
                    <a:pos x="918" y="153"/>
                  </a:cxn>
                  <a:cxn ang="0">
                    <a:pos x="841" y="163"/>
                  </a:cxn>
                  <a:cxn ang="0">
                    <a:pos x="761" y="153"/>
                  </a:cxn>
                </a:cxnLst>
                <a:rect l="0" t="0" r="r" b="b"/>
                <a:pathLst>
                  <a:path w="918" h="613">
                    <a:moveTo>
                      <a:pt x="761" y="153"/>
                    </a:moveTo>
                    <a:cubicBezTo>
                      <a:pt x="761" y="153"/>
                      <a:pt x="761" y="153"/>
                      <a:pt x="761" y="153"/>
                    </a:cubicBezTo>
                    <a:cubicBezTo>
                      <a:pt x="761" y="153"/>
                      <a:pt x="758" y="152"/>
                      <a:pt x="758" y="152"/>
                    </a:cubicBezTo>
                    <a:cubicBezTo>
                      <a:pt x="758" y="152"/>
                      <a:pt x="758" y="152"/>
                      <a:pt x="758" y="152"/>
                    </a:cubicBezTo>
                    <a:cubicBezTo>
                      <a:pt x="745" y="147"/>
                      <a:pt x="737" y="137"/>
                      <a:pt x="732" y="129"/>
                    </a:cubicBezTo>
                    <a:cubicBezTo>
                      <a:pt x="732" y="129"/>
                      <a:pt x="732" y="129"/>
                      <a:pt x="732" y="129"/>
                    </a:cubicBezTo>
                    <a:cubicBezTo>
                      <a:pt x="732" y="128"/>
                      <a:pt x="732" y="128"/>
                      <a:pt x="731" y="127"/>
                    </a:cubicBezTo>
                    <a:cubicBezTo>
                      <a:pt x="731" y="127"/>
                      <a:pt x="731" y="127"/>
                      <a:pt x="731" y="127"/>
                    </a:cubicBezTo>
                    <a:cubicBezTo>
                      <a:pt x="731" y="126"/>
                      <a:pt x="731" y="126"/>
                      <a:pt x="731" y="125"/>
                    </a:cubicBezTo>
                    <a:cubicBezTo>
                      <a:pt x="731" y="125"/>
                      <a:pt x="730" y="125"/>
                      <a:pt x="730" y="125"/>
                    </a:cubicBezTo>
                    <a:cubicBezTo>
                      <a:pt x="730" y="124"/>
                      <a:pt x="730" y="124"/>
                      <a:pt x="730" y="123"/>
                    </a:cubicBezTo>
                    <a:cubicBezTo>
                      <a:pt x="730" y="123"/>
                      <a:pt x="730" y="123"/>
                      <a:pt x="730" y="123"/>
                    </a:cubicBezTo>
                    <a:cubicBezTo>
                      <a:pt x="730" y="122"/>
                      <a:pt x="730" y="122"/>
                      <a:pt x="729" y="122"/>
                    </a:cubicBezTo>
                    <a:cubicBezTo>
                      <a:pt x="729" y="121"/>
                      <a:pt x="729" y="121"/>
                      <a:pt x="729" y="121"/>
                    </a:cubicBezTo>
                    <a:cubicBezTo>
                      <a:pt x="727" y="109"/>
                      <a:pt x="734" y="96"/>
                      <a:pt x="736" y="91"/>
                    </a:cubicBezTo>
                    <a:cubicBezTo>
                      <a:pt x="741" y="83"/>
                      <a:pt x="743" y="73"/>
                      <a:pt x="743" y="62"/>
                    </a:cubicBezTo>
                    <a:cubicBezTo>
                      <a:pt x="743" y="28"/>
                      <a:pt x="715" y="0"/>
                      <a:pt x="681" y="0"/>
                    </a:cubicBezTo>
                    <a:cubicBezTo>
                      <a:pt x="646" y="0"/>
                      <a:pt x="618" y="28"/>
                      <a:pt x="618" y="63"/>
                    </a:cubicBezTo>
                    <a:cubicBezTo>
                      <a:pt x="618" y="73"/>
                      <a:pt x="621" y="83"/>
                      <a:pt x="626" y="92"/>
                    </a:cubicBezTo>
                    <a:cubicBezTo>
                      <a:pt x="628" y="96"/>
                      <a:pt x="635" y="109"/>
                      <a:pt x="633" y="121"/>
                    </a:cubicBezTo>
                    <a:cubicBezTo>
                      <a:pt x="632" y="127"/>
                      <a:pt x="623" y="146"/>
                      <a:pt x="602" y="153"/>
                    </a:cubicBezTo>
                    <a:cubicBezTo>
                      <a:pt x="602" y="153"/>
                      <a:pt x="602" y="153"/>
                      <a:pt x="601" y="153"/>
                    </a:cubicBezTo>
                    <a:cubicBezTo>
                      <a:pt x="601" y="153"/>
                      <a:pt x="566" y="164"/>
                      <a:pt x="522" y="164"/>
                    </a:cubicBezTo>
                    <a:cubicBezTo>
                      <a:pt x="478" y="164"/>
                      <a:pt x="442" y="154"/>
                      <a:pt x="442" y="154"/>
                    </a:cubicBezTo>
                    <a:cubicBezTo>
                      <a:pt x="442" y="154"/>
                      <a:pt x="442" y="154"/>
                      <a:pt x="441" y="154"/>
                    </a:cubicBezTo>
                    <a:cubicBezTo>
                      <a:pt x="436" y="152"/>
                      <a:pt x="403" y="143"/>
                      <a:pt x="362" y="144"/>
                    </a:cubicBezTo>
                    <a:cubicBezTo>
                      <a:pt x="322" y="144"/>
                      <a:pt x="289" y="152"/>
                      <a:pt x="283" y="154"/>
                    </a:cubicBezTo>
                    <a:cubicBezTo>
                      <a:pt x="283" y="154"/>
                      <a:pt x="282" y="154"/>
                      <a:pt x="282" y="154"/>
                    </a:cubicBezTo>
                    <a:cubicBezTo>
                      <a:pt x="261" y="161"/>
                      <a:pt x="252" y="180"/>
                      <a:pt x="251" y="187"/>
                    </a:cubicBezTo>
                    <a:cubicBezTo>
                      <a:pt x="249" y="198"/>
                      <a:pt x="255" y="211"/>
                      <a:pt x="258" y="216"/>
                    </a:cubicBezTo>
                    <a:cubicBezTo>
                      <a:pt x="262" y="224"/>
                      <a:pt x="265" y="234"/>
                      <a:pt x="265" y="245"/>
                    </a:cubicBezTo>
                    <a:cubicBezTo>
                      <a:pt x="265" y="279"/>
                      <a:pt x="237" y="307"/>
                      <a:pt x="203" y="307"/>
                    </a:cubicBezTo>
                    <a:cubicBezTo>
                      <a:pt x="168" y="307"/>
                      <a:pt x="140" y="279"/>
                      <a:pt x="140" y="245"/>
                    </a:cubicBezTo>
                    <a:cubicBezTo>
                      <a:pt x="140" y="235"/>
                      <a:pt x="143" y="225"/>
                      <a:pt x="147" y="216"/>
                    </a:cubicBezTo>
                    <a:cubicBezTo>
                      <a:pt x="150" y="211"/>
                      <a:pt x="157" y="198"/>
                      <a:pt x="154" y="187"/>
                    </a:cubicBezTo>
                    <a:cubicBezTo>
                      <a:pt x="153" y="180"/>
                      <a:pt x="144" y="161"/>
                      <a:pt x="123" y="155"/>
                    </a:cubicBezTo>
                    <a:cubicBezTo>
                      <a:pt x="123" y="155"/>
                      <a:pt x="122" y="155"/>
                      <a:pt x="121" y="154"/>
                    </a:cubicBezTo>
                    <a:cubicBezTo>
                      <a:pt x="115" y="153"/>
                      <a:pt x="82" y="144"/>
                      <a:pt x="43" y="145"/>
                    </a:cubicBezTo>
                    <a:cubicBezTo>
                      <a:pt x="27" y="145"/>
                      <a:pt x="12" y="146"/>
                      <a:pt x="0" y="148"/>
                    </a:cubicBezTo>
                    <a:cubicBezTo>
                      <a:pt x="0" y="150"/>
                      <a:pt x="0" y="152"/>
                      <a:pt x="0" y="154"/>
                    </a:cubicBezTo>
                    <a:cubicBezTo>
                      <a:pt x="0" y="407"/>
                      <a:pt x="205" y="613"/>
                      <a:pt x="459" y="613"/>
                    </a:cubicBezTo>
                    <a:cubicBezTo>
                      <a:pt x="712" y="613"/>
                      <a:pt x="918" y="407"/>
                      <a:pt x="918" y="154"/>
                    </a:cubicBezTo>
                    <a:cubicBezTo>
                      <a:pt x="918" y="154"/>
                      <a:pt x="918" y="153"/>
                      <a:pt x="918" y="153"/>
                    </a:cubicBezTo>
                    <a:cubicBezTo>
                      <a:pt x="901" y="158"/>
                      <a:pt x="873" y="163"/>
                      <a:pt x="841" y="163"/>
                    </a:cubicBezTo>
                    <a:cubicBezTo>
                      <a:pt x="797" y="163"/>
                      <a:pt x="761" y="153"/>
                      <a:pt x="761" y="153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Freeform 17"/>
              <p:cNvSpPr>
                <a:spLocks/>
              </p:cNvSpPr>
              <p:nvPr/>
            </p:nvSpPr>
            <p:spPr bwMode="gray">
              <a:xfrm>
                <a:off x="1938" y="1379"/>
                <a:ext cx="1849" cy="1231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0" y="453"/>
                  </a:cxn>
                  <a:cxn ang="0">
                    <a:pos x="43" y="450"/>
                  </a:cxn>
                  <a:cxn ang="0">
                    <a:pos x="121" y="459"/>
                  </a:cxn>
                  <a:cxn ang="0">
                    <a:pos x="123" y="460"/>
                  </a:cxn>
                  <a:cxn ang="0">
                    <a:pos x="154" y="492"/>
                  </a:cxn>
                  <a:cxn ang="0">
                    <a:pos x="147" y="521"/>
                  </a:cxn>
                  <a:cxn ang="0">
                    <a:pos x="140" y="550"/>
                  </a:cxn>
                  <a:cxn ang="0">
                    <a:pos x="203" y="612"/>
                  </a:cxn>
                  <a:cxn ang="0">
                    <a:pos x="265" y="550"/>
                  </a:cxn>
                  <a:cxn ang="0">
                    <a:pos x="258" y="521"/>
                  </a:cxn>
                  <a:cxn ang="0">
                    <a:pos x="251" y="492"/>
                  </a:cxn>
                  <a:cxn ang="0">
                    <a:pos x="282" y="459"/>
                  </a:cxn>
                  <a:cxn ang="0">
                    <a:pos x="283" y="459"/>
                  </a:cxn>
                  <a:cxn ang="0">
                    <a:pos x="362" y="449"/>
                  </a:cxn>
                  <a:cxn ang="0">
                    <a:pos x="441" y="459"/>
                  </a:cxn>
                  <a:cxn ang="0">
                    <a:pos x="442" y="459"/>
                  </a:cxn>
                  <a:cxn ang="0">
                    <a:pos x="522" y="469"/>
                  </a:cxn>
                  <a:cxn ang="0">
                    <a:pos x="601" y="458"/>
                  </a:cxn>
                  <a:cxn ang="0">
                    <a:pos x="602" y="458"/>
                  </a:cxn>
                  <a:cxn ang="0">
                    <a:pos x="633" y="426"/>
                  </a:cxn>
                  <a:cxn ang="0">
                    <a:pos x="626" y="397"/>
                  </a:cxn>
                  <a:cxn ang="0">
                    <a:pos x="618" y="368"/>
                  </a:cxn>
                  <a:cxn ang="0">
                    <a:pos x="681" y="305"/>
                  </a:cxn>
                  <a:cxn ang="0">
                    <a:pos x="743" y="367"/>
                  </a:cxn>
                  <a:cxn ang="0">
                    <a:pos x="736" y="396"/>
                  </a:cxn>
                  <a:cxn ang="0">
                    <a:pos x="729" y="426"/>
                  </a:cxn>
                  <a:cxn ang="0">
                    <a:pos x="729" y="427"/>
                  </a:cxn>
                  <a:cxn ang="0">
                    <a:pos x="730" y="428"/>
                  </a:cxn>
                  <a:cxn ang="0">
                    <a:pos x="730" y="428"/>
                  </a:cxn>
                  <a:cxn ang="0">
                    <a:pos x="730" y="430"/>
                  </a:cxn>
                  <a:cxn ang="0">
                    <a:pos x="731" y="430"/>
                  </a:cxn>
                  <a:cxn ang="0">
                    <a:pos x="731" y="432"/>
                  </a:cxn>
                  <a:cxn ang="0">
                    <a:pos x="731" y="432"/>
                  </a:cxn>
                  <a:cxn ang="0">
                    <a:pos x="732" y="434"/>
                  </a:cxn>
                  <a:cxn ang="0">
                    <a:pos x="732" y="434"/>
                  </a:cxn>
                  <a:cxn ang="0">
                    <a:pos x="758" y="457"/>
                  </a:cxn>
                  <a:cxn ang="0">
                    <a:pos x="758" y="457"/>
                  </a:cxn>
                  <a:cxn ang="0">
                    <a:pos x="761" y="458"/>
                  </a:cxn>
                  <a:cxn ang="0">
                    <a:pos x="761" y="458"/>
                  </a:cxn>
                  <a:cxn ang="0">
                    <a:pos x="841" y="468"/>
                  </a:cxn>
                  <a:cxn ang="0">
                    <a:pos x="918" y="458"/>
                  </a:cxn>
                  <a:cxn ang="0">
                    <a:pos x="459" y="0"/>
                  </a:cxn>
                </a:cxnLst>
                <a:rect l="0" t="0" r="r" b="b"/>
                <a:pathLst>
                  <a:path w="918" h="612">
                    <a:moveTo>
                      <a:pt x="459" y="0"/>
                    </a:moveTo>
                    <a:cubicBezTo>
                      <a:pt x="207" y="0"/>
                      <a:pt x="3" y="202"/>
                      <a:pt x="0" y="453"/>
                    </a:cubicBezTo>
                    <a:cubicBezTo>
                      <a:pt x="12" y="451"/>
                      <a:pt x="27" y="450"/>
                      <a:pt x="43" y="450"/>
                    </a:cubicBezTo>
                    <a:cubicBezTo>
                      <a:pt x="82" y="449"/>
                      <a:pt x="115" y="458"/>
                      <a:pt x="121" y="459"/>
                    </a:cubicBezTo>
                    <a:cubicBezTo>
                      <a:pt x="122" y="460"/>
                      <a:pt x="123" y="460"/>
                      <a:pt x="123" y="460"/>
                    </a:cubicBezTo>
                    <a:cubicBezTo>
                      <a:pt x="144" y="466"/>
                      <a:pt x="153" y="485"/>
                      <a:pt x="154" y="492"/>
                    </a:cubicBezTo>
                    <a:cubicBezTo>
                      <a:pt x="157" y="503"/>
                      <a:pt x="150" y="516"/>
                      <a:pt x="147" y="521"/>
                    </a:cubicBezTo>
                    <a:cubicBezTo>
                      <a:pt x="143" y="530"/>
                      <a:pt x="140" y="540"/>
                      <a:pt x="140" y="550"/>
                    </a:cubicBezTo>
                    <a:cubicBezTo>
                      <a:pt x="140" y="584"/>
                      <a:pt x="168" y="612"/>
                      <a:pt x="203" y="612"/>
                    </a:cubicBezTo>
                    <a:cubicBezTo>
                      <a:pt x="237" y="612"/>
                      <a:pt x="265" y="584"/>
                      <a:pt x="265" y="550"/>
                    </a:cubicBezTo>
                    <a:cubicBezTo>
                      <a:pt x="265" y="539"/>
                      <a:pt x="262" y="529"/>
                      <a:pt x="258" y="521"/>
                    </a:cubicBezTo>
                    <a:cubicBezTo>
                      <a:pt x="255" y="516"/>
                      <a:pt x="249" y="503"/>
                      <a:pt x="251" y="492"/>
                    </a:cubicBezTo>
                    <a:cubicBezTo>
                      <a:pt x="252" y="485"/>
                      <a:pt x="261" y="466"/>
                      <a:pt x="282" y="459"/>
                    </a:cubicBezTo>
                    <a:cubicBezTo>
                      <a:pt x="282" y="459"/>
                      <a:pt x="283" y="459"/>
                      <a:pt x="283" y="459"/>
                    </a:cubicBezTo>
                    <a:cubicBezTo>
                      <a:pt x="289" y="457"/>
                      <a:pt x="322" y="449"/>
                      <a:pt x="362" y="449"/>
                    </a:cubicBezTo>
                    <a:cubicBezTo>
                      <a:pt x="403" y="448"/>
                      <a:pt x="436" y="457"/>
                      <a:pt x="441" y="459"/>
                    </a:cubicBezTo>
                    <a:cubicBezTo>
                      <a:pt x="442" y="459"/>
                      <a:pt x="442" y="459"/>
                      <a:pt x="442" y="459"/>
                    </a:cubicBezTo>
                    <a:cubicBezTo>
                      <a:pt x="442" y="459"/>
                      <a:pt x="478" y="469"/>
                      <a:pt x="522" y="469"/>
                    </a:cubicBezTo>
                    <a:cubicBezTo>
                      <a:pt x="566" y="469"/>
                      <a:pt x="601" y="458"/>
                      <a:pt x="601" y="458"/>
                    </a:cubicBezTo>
                    <a:cubicBezTo>
                      <a:pt x="602" y="458"/>
                      <a:pt x="602" y="458"/>
                      <a:pt x="602" y="458"/>
                    </a:cubicBezTo>
                    <a:cubicBezTo>
                      <a:pt x="623" y="451"/>
                      <a:pt x="632" y="432"/>
                      <a:pt x="633" y="426"/>
                    </a:cubicBezTo>
                    <a:cubicBezTo>
                      <a:pt x="635" y="414"/>
                      <a:pt x="628" y="401"/>
                      <a:pt x="626" y="397"/>
                    </a:cubicBezTo>
                    <a:cubicBezTo>
                      <a:pt x="621" y="388"/>
                      <a:pt x="618" y="378"/>
                      <a:pt x="618" y="368"/>
                    </a:cubicBezTo>
                    <a:cubicBezTo>
                      <a:pt x="618" y="333"/>
                      <a:pt x="646" y="305"/>
                      <a:pt x="681" y="305"/>
                    </a:cubicBezTo>
                    <a:cubicBezTo>
                      <a:pt x="715" y="305"/>
                      <a:pt x="743" y="333"/>
                      <a:pt x="743" y="367"/>
                    </a:cubicBezTo>
                    <a:cubicBezTo>
                      <a:pt x="743" y="378"/>
                      <a:pt x="741" y="388"/>
                      <a:pt x="736" y="396"/>
                    </a:cubicBezTo>
                    <a:cubicBezTo>
                      <a:pt x="734" y="401"/>
                      <a:pt x="727" y="414"/>
                      <a:pt x="729" y="426"/>
                    </a:cubicBezTo>
                    <a:cubicBezTo>
                      <a:pt x="729" y="426"/>
                      <a:pt x="729" y="426"/>
                      <a:pt x="729" y="427"/>
                    </a:cubicBezTo>
                    <a:cubicBezTo>
                      <a:pt x="730" y="427"/>
                      <a:pt x="730" y="427"/>
                      <a:pt x="730" y="428"/>
                    </a:cubicBezTo>
                    <a:cubicBezTo>
                      <a:pt x="730" y="428"/>
                      <a:pt x="730" y="428"/>
                      <a:pt x="730" y="428"/>
                    </a:cubicBezTo>
                    <a:cubicBezTo>
                      <a:pt x="730" y="429"/>
                      <a:pt x="730" y="429"/>
                      <a:pt x="730" y="430"/>
                    </a:cubicBezTo>
                    <a:cubicBezTo>
                      <a:pt x="730" y="430"/>
                      <a:pt x="731" y="430"/>
                      <a:pt x="731" y="430"/>
                    </a:cubicBezTo>
                    <a:cubicBezTo>
                      <a:pt x="731" y="431"/>
                      <a:pt x="731" y="431"/>
                      <a:pt x="731" y="432"/>
                    </a:cubicBezTo>
                    <a:cubicBezTo>
                      <a:pt x="731" y="432"/>
                      <a:pt x="731" y="432"/>
                      <a:pt x="731" y="432"/>
                    </a:cubicBezTo>
                    <a:cubicBezTo>
                      <a:pt x="732" y="433"/>
                      <a:pt x="732" y="433"/>
                      <a:pt x="732" y="434"/>
                    </a:cubicBezTo>
                    <a:cubicBezTo>
                      <a:pt x="732" y="434"/>
                      <a:pt x="732" y="434"/>
                      <a:pt x="732" y="434"/>
                    </a:cubicBezTo>
                    <a:cubicBezTo>
                      <a:pt x="737" y="442"/>
                      <a:pt x="745" y="452"/>
                      <a:pt x="758" y="457"/>
                    </a:cubicBezTo>
                    <a:cubicBezTo>
                      <a:pt x="758" y="457"/>
                      <a:pt x="758" y="457"/>
                      <a:pt x="758" y="457"/>
                    </a:cubicBezTo>
                    <a:cubicBezTo>
                      <a:pt x="758" y="457"/>
                      <a:pt x="761" y="458"/>
                      <a:pt x="761" y="458"/>
                    </a:cubicBezTo>
                    <a:cubicBezTo>
                      <a:pt x="761" y="458"/>
                      <a:pt x="761" y="458"/>
                      <a:pt x="761" y="458"/>
                    </a:cubicBezTo>
                    <a:cubicBezTo>
                      <a:pt x="761" y="458"/>
                      <a:pt x="797" y="468"/>
                      <a:pt x="841" y="468"/>
                    </a:cubicBezTo>
                    <a:cubicBezTo>
                      <a:pt x="873" y="468"/>
                      <a:pt x="901" y="463"/>
                      <a:pt x="918" y="458"/>
                    </a:cubicBezTo>
                    <a:cubicBezTo>
                      <a:pt x="917" y="205"/>
                      <a:pt x="712" y="0"/>
                      <a:pt x="459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762600" y="1458692"/>
              <a:ext cx="3603832" cy="2742014"/>
              <a:chOff x="1619" y="1351"/>
              <a:chExt cx="2509" cy="1909"/>
            </a:xfrm>
          </p:grpSpPr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gray">
              <a:xfrm>
                <a:off x="2677" y="2502"/>
                <a:ext cx="626" cy="6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>
                  <a:spcAft>
                    <a:spcPct val="40000"/>
                  </a:spcAft>
                </a:pPr>
                <a:endParaRPr lang="en-US" altLang="zh-CN" sz="2400" b="1" noProof="1" smtClean="0">
                  <a:latin typeface="华文彩云" pitchFamily="2" charset="-122"/>
                  <a:ea typeface="华文彩云" pitchFamily="2" charset="-122"/>
                </a:endParaRPr>
              </a:p>
            </p:txBody>
          </p:sp>
          <p:sp>
            <p:nvSpPr>
              <p:cNvPr id="40" name="WordArt 21"/>
              <p:cNvSpPr>
                <a:spLocks noChangeArrowheads="1" noChangeShapeType="1" noTextEdit="1"/>
              </p:cNvSpPr>
              <p:nvPr/>
            </p:nvSpPr>
            <p:spPr bwMode="gray">
              <a:xfrm rot="-8221355">
                <a:off x="1619" y="2457"/>
                <a:ext cx="1478" cy="80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44612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  <p:sp>
            <p:nvSpPr>
              <p:cNvPr id="41" name="WordArt 23"/>
              <p:cNvSpPr>
                <a:spLocks noChangeArrowheads="1" noChangeShapeType="1" noTextEdit="1"/>
              </p:cNvSpPr>
              <p:nvPr/>
            </p:nvSpPr>
            <p:spPr bwMode="gray">
              <a:xfrm rot="2667535">
                <a:off x="2579" y="1351"/>
                <a:ext cx="1549" cy="874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79108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</p:grpSp>
      </p:grpSp>
      <p:sp>
        <p:nvSpPr>
          <p:cNvPr id="30" name="Rectangle 11"/>
          <p:cNvSpPr>
            <a:spLocks noChangeArrowheads="1"/>
          </p:cNvSpPr>
          <p:nvPr/>
        </p:nvSpPr>
        <p:spPr bwMode="gray">
          <a:xfrm>
            <a:off x="2647439" y="980728"/>
            <a:ext cx="6101025" cy="52253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r>
              <a:rPr lang="zh-CN" altLang="en-US" sz="2800" noProof="1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  <a:cs typeface="Arial" charset="0"/>
              </a:rPr>
              <a:t>考核</a:t>
            </a:r>
            <a:endParaRPr lang="de-DE" altLang="en-US" sz="2800" noProof="1">
              <a:solidFill>
                <a:schemeClr val="bg1"/>
              </a:solidFill>
              <a:latin typeface="华文琥珀" pitchFamily="2" charset="-122"/>
              <a:ea typeface="华文琥珀" pitchFamily="2" charset="-122"/>
              <a:cs typeface="Arial" charset="0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2647439" y="1503257"/>
            <a:ext cx="6084000" cy="4229999"/>
          </a:xfrm>
          <a:prstGeom prst="rect">
            <a:avLst/>
          </a:prstGeom>
          <a:solidFill>
            <a:schemeClr val="bg1"/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08000" tIns="108000" rIns="144000" bIns="72000"/>
          <a:lstStyle/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sz="800" dirty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考核试题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000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zh-CN" b="1" dirty="0" smtClean="0"/>
              <a:t>通过通关答题的形式，分别对每章的内容进行考核，</a:t>
            </a:r>
            <a:r>
              <a:rPr lang="zh-CN" altLang="en-US" b="1" dirty="0" smtClean="0"/>
              <a:t>并给出答题详情验收学习成果。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个人投资理财基础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储蓄存款理财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股票投资理财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基金投资理财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保险投资理财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投资组合</a:t>
            </a: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金融产品营销</a:t>
            </a:r>
            <a:endParaRPr lang="en-GB" altLang="zh-CN" dirty="0" smtClean="0"/>
          </a:p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815132" y="1628800"/>
            <a:ext cx="4445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801688">
              <a:spcBef>
                <a:spcPct val="20000"/>
              </a:spcBef>
            </a:pPr>
            <a:r>
              <a:rPr lang="de-DE" altLang="zh-CN" sz="4000" dirty="0" smtClean="0">
                <a:solidFill>
                  <a:srgbClr val="333333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3</a:t>
            </a:r>
            <a:endParaRPr lang="de-DE" sz="4000" noProof="1">
              <a:solidFill>
                <a:srgbClr val="333333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2"/>
          <p:cNvSpPr>
            <a:spLocks/>
          </p:cNvSpPr>
          <p:nvPr/>
        </p:nvSpPr>
        <p:spPr bwMode="auto">
          <a:xfrm>
            <a:off x="612000" y="972024"/>
            <a:ext cx="2045842" cy="4761232"/>
          </a:xfrm>
          <a:custGeom>
            <a:avLst/>
            <a:gdLst>
              <a:gd name="connsiteX0" fmla="*/ 0 w 10000"/>
              <a:gd name="connsiteY0" fmla="*/ 2921 h 9992"/>
              <a:gd name="connsiteX1" fmla="*/ 2810 w 10000"/>
              <a:gd name="connsiteY1" fmla="*/ 509 h 9992"/>
              <a:gd name="connsiteX2" fmla="*/ 10000 w 10000"/>
              <a:gd name="connsiteY2" fmla="*/ 0 h 9992"/>
              <a:gd name="connsiteX3" fmla="*/ 9979 w 10000"/>
              <a:gd name="connsiteY3" fmla="*/ 9992 h 9992"/>
              <a:gd name="connsiteX4" fmla="*/ 0 w 10000"/>
              <a:gd name="connsiteY4" fmla="*/ 2921 h 9992"/>
              <a:gd name="connsiteX0" fmla="*/ 0 w 9114"/>
              <a:gd name="connsiteY0" fmla="*/ 2825 h 10000"/>
              <a:gd name="connsiteX1" fmla="*/ 1924 w 9114"/>
              <a:gd name="connsiteY1" fmla="*/ 509 h 10000"/>
              <a:gd name="connsiteX2" fmla="*/ 9114 w 9114"/>
              <a:gd name="connsiteY2" fmla="*/ 0 h 10000"/>
              <a:gd name="connsiteX3" fmla="*/ 9093 w 9114"/>
              <a:gd name="connsiteY3" fmla="*/ 10000 h 10000"/>
              <a:gd name="connsiteX4" fmla="*/ 0 w 9114"/>
              <a:gd name="connsiteY4" fmla="*/ 2825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4" h="10000">
                <a:moveTo>
                  <a:pt x="0" y="2825"/>
                </a:moveTo>
                <a:lnTo>
                  <a:pt x="1924" y="509"/>
                </a:lnTo>
                <a:lnTo>
                  <a:pt x="9114" y="0"/>
                </a:lnTo>
                <a:cubicBezTo>
                  <a:pt x="9107" y="3334"/>
                  <a:pt x="9100" y="6666"/>
                  <a:pt x="9093" y="10000"/>
                </a:cubicBezTo>
                <a:lnTo>
                  <a:pt x="0" y="2825"/>
                </a:lnTo>
                <a:close/>
              </a:path>
            </a:pathLst>
          </a:custGeom>
          <a:gradFill flip="none" rotWithShape="1">
            <a:gsLst>
              <a:gs pos="0">
                <a:srgbClr val="E0E0E0"/>
              </a:gs>
              <a:gs pos="50000">
                <a:srgbClr val="ECECEC"/>
              </a:gs>
              <a:gs pos="100000">
                <a:srgbClr val="F5F5F5"/>
              </a:gs>
            </a:gsLst>
            <a:lin ang="10800000" scaled="1"/>
            <a:tileRect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组合 28"/>
          <p:cNvGrpSpPr/>
          <p:nvPr/>
        </p:nvGrpSpPr>
        <p:grpSpPr>
          <a:xfrm>
            <a:off x="251520" y="1124744"/>
            <a:ext cx="1584176" cy="1584176"/>
            <a:chOff x="2483768" y="836712"/>
            <a:chExt cx="4176464" cy="4176464"/>
          </a:xfrm>
        </p:grpSpPr>
        <p:sp>
          <p:nvSpPr>
            <p:cNvPr id="32" name="Freeform 45"/>
            <p:cNvSpPr>
              <a:spLocks/>
            </p:cNvSpPr>
            <p:nvPr/>
          </p:nvSpPr>
          <p:spPr bwMode="gray">
            <a:xfrm rot="16200000">
              <a:off x="2518200" y="2959376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A40000"/>
                </a:gs>
                <a:gs pos="39999">
                  <a:srgbClr val="FF0000"/>
                </a:gs>
                <a:gs pos="70000">
                  <a:srgbClr val="FF0000"/>
                </a:gs>
                <a:gs pos="100000">
                  <a:srgbClr val="FF0000"/>
                </a:gs>
              </a:gsLst>
              <a:lin ang="5400000" scaled="0"/>
              <a:tileRect/>
            </a:gra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gray">
            <a:xfrm rot="10800000">
              <a:off x="4637032" y="29249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Freeform 45"/>
            <p:cNvSpPr>
              <a:spLocks/>
            </p:cNvSpPr>
            <p:nvPr/>
          </p:nvSpPr>
          <p:spPr bwMode="gray">
            <a:xfrm rot="5400000">
              <a:off x="4606432" y="806112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gray">
            <a:xfrm>
              <a:off x="2483768" y="840544"/>
              <a:ext cx="2023200" cy="2084400"/>
            </a:xfrm>
            <a:custGeom>
              <a:avLst/>
              <a:gdLst>
                <a:gd name="T0" fmla="*/ 1331901 w 1424"/>
                <a:gd name="T1" fmla="*/ 0 h 1438"/>
                <a:gd name="T2" fmla="*/ 0 w 1424"/>
                <a:gd name="T3" fmla="*/ 1221412 h 1438"/>
                <a:gd name="T4" fmla="*/ 1331901 w 1424"/>
                <a:gd name="T5" fmla="*/ 1221412 h 1438"/>
                <a:gd name="T6" fmla="*/ 1331901 w 1424"/>
                <a:gd name="T7" fmla="*/ 0 h 14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24"/>
                <a:gd name="T13" fmla="*/ 0 h 1438"/>
                <a:gd name="T14" fmla="*/ 1424 w 1424"/>
                <a:gd name="T15" fmla="*/ 1438 h 14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24" h="1438">
                  <a:moveTo>
                    <a:pt x="1424" y="0"/>
                  </a:moveTo>
                  <a:cubicBezTo>
                    <a:pt x="638" y="0"/>
                    <a:pt x="0" y="644"/>
                    <a:pt x="0" y="1438"/>
                  </a:cubicBezTo>
                  <a:cubicBezTo>
                    <a:pt x="1424" y="1438"/>
                    <a:pt x="1424" y="1438"/>
                    <a:pt x="1424" y="1438"/>
                  </a:cubicBezTo>
                  <a:lnTo>
                    <a:pt x="14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381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 useBgFill="1">
          <p:nvSpPr>
            <p:cNvPr id="36" name="Oval 13"/>
            <p:cNvSpPr>
              <a:spLocks noChangeArrowheads="1"/>
            </p:cNvSpPr>
            <p:nvPr/>
          </p:nvSpPr>
          <p:spPr bwMode="gray">
            <a:xfrm>
              <a:off x="3059832" y="1484784"/>
              <a:ext cx="2925869" cy="2925869"/>
            </a:xfrm>
            <a:prstGeom prst="ellipse">
              <a:avLst/>
            </a:prstGeom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>
                <a:cs typeface="Arial" charset="0"/>
              </a:endParaRPr>
            </a:p>
          </p:txBody>
        </p:sp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3491880" y="1916832"/>
              <a:ext cx="2076508" cy="2074262"/>
              <a:chOff x="1938" y="1379"/>
              <a:chExt cx="1849" cy="1847"/>
            </a:xfrm>
            <a:gradFill>
              <a:gsLst>
                <a:gs pos="0">
                  <a:schemeClr val="bg1">
                    <a:lumMod val="95000"/>
                  </a:schemeClr>
                </a:gs>
                <a:gs pos="39999">
                  <a:schemeClr val="bg1">
                    <a:lumMod val="75000"/>
                  </a:schemeClr>
                </a:gs>
                <a:gs pos="70000">
                  <a:schemeClr val="bg1">
                    <a:lumMod val="6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p:grpSpPr>
          <p:sp>
            <p:nvSpPr>
              <p:cNvPr id="42" name="Freeform 16"/>
              <p:cNvSpPr>
                <a:spLocks/>
              </p:cNvSpPr>
              <p:nvPr/>
            </p:nvSpPr>
            <p:spPr bwMode="gray">
              <a:xfrm>
                <a:off x="1938" y="1992"/>
                <a:ext cx="1849" cy="1234"/>
              </a:xfrm>
              <a:custGeom>
                <a:avLst/>
                <a:gdLst/>
                <a:ahLst/>
                <a:cxnLst>
                  <a:cxn ang="0">
                    <a:pos x="761" y="153"/>
                  </a:cxn>
                  <a:cxn ang="0">
                    <a:pos x="761" y="153"/>
                  </a:cxn>
                  <a:cxn ang="0">
                    <a:pos x="758" y="152"/>
                  </a:cxn>
                  <a:cxn ang="0">
                    <a:pos x="758" y="152"/>
                  </a:cxn>
                  <a:cxn ang="0">
                    <a:pos x="732" y="129"/>
                  </a:cxn>
                  <a:cxn ang="0">
                    <a:pos x="732" y="129"/>
                  </a:cxn>
                  <a:cxn ang="0">
                    <a:pos x="731" y="127"/>
                  </a:cxn>
                  <a:cxn ang="0">
                    <a:pos x="731" y="127"/>
                  </a:cxn>
                  <a:cxn ang="0">
                    <a:pos x="731" y="125"/>
                  </a:cxn>
                  <a:cxn ang="0">
                    <a:pos x="730" y="125"/>
                  </a:cxn>
                  <a:cxn ang="0">
                    <a:pos x="730" y="123"/>
                  </a:cxn>
                  <a:cxn ang="0">
                    <a:pos x="730" y="123"/>
                  </a:cxn>
                  <a:cxn ang="0">
                    <a:pos x="729" y="122"/>
                  </a:cxn>
                  <a:cxn ang="0">
                    <a:pos x="729" y="121"/>
                  </a:cxn>
                  <a:cxn ang="0">
                    <a:pos x="736" y="91"/>
                  </a:cxn>
                  <a:cxn ang="0">
                    <a:pos x="743" y="62"/>
                  </a:cxn>
                  <a:cxn ang="0">
                    <a:pos x="681" y="0"/>
                  </a:cxn>
                  <a:cxn ang="0">
                    <a:pos x="618" y="63"/>
                  </a:cxn>
                  <a:cxn ang="0">
                    <a:pos x="626" y="92"/>
                  </a:cxn>
                  <a:cxn ang="0">
                    <a:pos x="633" y="121"/>
                  </a:cxn>
                  <a:cxn ang="0">
                    <a:pos x="602" y="153"/>
                  </a:cxn>
                  <a:cxn ang="0">
                    <a:pos x="601" y="153"/>
                  </a:cxn>
                  <a:cxn ang="0">
                    <a:pos x="522" y="164"/>
                  </a:cxn>
                  <a:cxn ang="0">
                    <a:pos x="442" y="154"/>
                  </a:cxn>
                  <a:cxn ang="0">
                    <a:pos x="441" y="154"/>
                  </a:cxn>
                  <a:cxn ang="0">
                    <a:pos x="362" y="144"/>
                  </a:cxn>
                  <a:cxn ang="0">
                    <a:pos x="283" y="154"/>
                  </a:cxn>
                  <a:cxn ang="0">
                    <a:pos x="282" y="154"/>
                  </a:cxn>
                  <a:cxn ang="0">
                    <a:pos x="251" y="187"/>
                  </a:cxn>
                  <a:cxn ang="0">
                    <a:pos x="258" y="216"/>
                  </a:cxn>
                  <a:cxn ang="0">
                    <a:pos x="265" y="245"/>
                  </a:cxn>
                  <a:cxn ang="0">
                    <a:pos x="203" y="307"/>
                  </a:cxn>
                  <a:cxn ang="0">
                    <a:pos x="140" y="245"/>
                  </a:cxn>
                  <a:cxn ang="0">
                    <a:pos x="147" y="216"/>
                  </a:cxn>
                  <a:cxn ang="0">
                    <a:pos x="154" y="187"/>
                  </a:cxn>
                  <a:cxn ang="0">
                    <a:pos x="123" y="155"/>
                  </a:cxn>
                  <a:cxn ang="0">
                    <a:pos x="121" y="154"/>
                  </a:cxn>
                  <a:cxn ang="0">
                    <a:pos x="43" y="145"/>
                  </a:cxn>
                  <a:cxn ang="0">
                    <a:pos x="0" y="148"/>
                  </a:cxn>
                  <a:cxn ang="0">
                    <a:pos x="0" y="154"/>
                  </a:cxn>
                  <a:cxn ang="0">
                    <a:pos x="459" y="613"/>
                  </a:cxn>
                  <a:cxn ang="0">
                    <a:pos x="918" y="154"/>
                  </a:cxn>
                  <a:cxn ang="0">
                    <a:pos x="918" y="153"/>
                  </a:cxn>
                  <a:cxn ang="0">
                    <a:pos x="841" y="163"/>
                  </a:cxn>
                  <a:cxn ang="0">
                    <a:pos x="761" y="153"/>
                  </a:cxn>
                </a:cxnLst>
                <a:rect l="0" t="0" r="r" b="b"/>
                <a:pathLst>
                  <a:path w="918" h="613">
                    <a:moveTo>
                      <a:pt x="761" y="153"/>
                    </a:moveTo>
                    <a:cubicBezTo>
                      <a:pt x="761" y="153"/>
                      <a:pt x="761" y="153"/>
                      <a:pt x="761" y="153"/>
                    </a:cubicBezTo>
                    <a:cubicBezTo>
                      <a:pt x="761" y="153"/>
                      <a:pt x="758" y="152"/>
                      <a:pt x="758" y="152"/>
                    </a:cubicBezTo>
                    <a:cubicBezTo>
                      <a:pt x="758" y="152"/>
                      <a:pt x="758" y="152"/>
                      <a:pt x="758" y="152"/>
                    </a:cubicBezTo>
                    <a:cubicBezTo>
                      <a:pt x="745" y="147"/>
                      <a:pt x="737" y="137"/>
                      <a:pt x="732" y="129"/>
                    </a:cubicBezTo>
                    <a:cubicBezTo>
                      <a:pt x="732" y="129"/>
                      <a:pt x="732" y="129"/>
                      <a:pt x="732" y="129"/>
                    </a:cubicBezTo>
                    <a:cubicBezTo>
                      <a:pt x="732" y="128"/>
                      <a:pt x="732" y="128"/>
                      <a:pt x="731" y="127"/>
                    </a:cubicBezTo>
                    <a:cubicBezTo>
                      <a:pt x="731" y="127"/>
                      <a:pt x="731" y="127"/>
                      <a:pt x="731" y="127"/>
                    </a:cubicBezTo>
                    <a:cubicBezTo>
                      <a:pt x="731" y="126"/>
                      <a:pt x="731" y="126"/>
                      <a:pt x="731" y="125"/>
                    </a:cubicBezTo>
                    <a:cubicBezTo>
                      <a:pt x="731" y="125"/>
                      <a:pt x="730" y="125"/>
                      <a:pt x="730" y="125"/>
                    </a:cubicBezTo>
                    <a:cubicBezTo>
                      <a:pt x="730" y="124"/>
                      <a:pt x="730" y="124"/>
                      <a:pt x="730" y="123"/>
                    </a:cubicBezTo>
                    <a:cubicBezTo>
                      <a:pt x="730" y="123"/>
                      <a:pt x="730" y="123"/>
                      <a:pt x="730" y="123"/>
                    </a:cubicBezTo>
                    <a:cubicBezTo>
                      <a:pt x="730" y="122"/>
                      <a:pt x="730" y="122"/>
                      <a:pt x="729" y="122"/>
                    </a:cubicBezTo>
                    <a:cubicBezTo>
                      <a:pt x="729" y="121"/>
                      <a:pt x="729" y="121"/>
                      <a:pt x="729" y="121"/>
                    </a:cubicBezTo>
                    <a:cubicBezTo>
                      <a:pt x="727" y="109"/>
                      <a:pt x="734" y="96"/>
                      <a:pt x="736" y="91"/>
                    </a:cubicBezTo>
                    <a:cubicBezTo>
                      <a:pt x="741" y="83"/>
                      <a:pt x="743" y="73"/>
                      <a:pt x="743" y="62"/>
                    </a:cubicBezTo>
                    <a:cubicBezTo>
                      <a:pt x="743" y="28"/>
                      <a:pt x="715" y="0"/>
                      <a:pt x="681" y="0"/>
                    </a:cubicBezTo>
                    <a:cubicBezTo>
                      <a:pt x="646" y="0"/>
                      <a:pt x="618" y="28"/>
                      <a:pt x="618" y="63"/>
                    </a:cubicBezTo>
                    <a:cubicBezTo>
                      <a:pt x="618" y="73"/>
                      <a:pt x="621" y="83"/>
                      <a:pt x="626" y="92"/>
                    </a:cubicBezTo>
                    <a:cubicBezTo>
                      <a:pt x="628" y="96"/>
                      <a:pt x="635" y="109"/>
                      <a:pt x="633" y="121"/>
                    </a:cubicBezTo>
                    <a:cubicBezTo>
                      <a:pt x="632" y="127"/>
                      <a:pt x="623" y="146"/>
                      <a:pt x="602" y="153"/>
                    </a:cubicBezTo>
                    <a:cubicBezTo>
                      <a:pt x="602" y="153"/>
                      <a:pt x="602" y="153"/>
                      <a:pt x="601" y="153"/>
                    </a:cubicBezTo>
                    <a:cubicBezTo>
                      <a:pt x="601" y="153"/>
                      <a:pt x="566" y="164"/>
                      <a:pt x="522" y="164"/>
                    </a:cubicBezTo>
                    <a:cubicBezTo>
                      <a:pt x="478" y="164"/>
                      <a:pt x="442" y="154"/>
                      <a:pt x="442" y="154"/>
                    </a:cubicBezTo>
                    <a:cubicBezTo>
                      <a:pt x="442" y="154"/>
                      <a:pt x="442" y="154"/>
                      <a:pt x="441" y="154"/>
                    </a:cubicBezTo>
                    <a:cubicBezTo>
                      <a:pt x="436" y="152"/>
                      <a:pt x="403" y="143"/>
                      <a:pt x="362" y="144"/>
                    </a:cubicBezTo>
                    <a:cubicBezTo>
                      <a:pt x="322" y="144"/>
                      <a:pt x="289" y="152"/>
                      <a:pt x="283" y="154"/>
                    </a:cubicBezTo>
                    <a:cubicBezTo>
                      <a:pt x="283" y="154"/>
                      <a:pt x="282" y="154"/>
                      <a:pt x="282" y="154"/>
                    </a:cubicBezTo>
                    <a:cubicBezTo>
                      <a:pt x="261" y="161"/>
                      <a:pt x="252" y="180"/>
                      <a:pt x="251" y="187"/>
                    </a:cubicBezTo>
                    <a:cubicBezTo>
                      <a:pt x="249" y="198"/>
                      <a:pt x="255" y="211"/>
                      <a:pt x="258" y="216"/>
                    </a:cubicBezTo>
                    <a:cubicBezTo>
                      <a:pt x="262" y="224"/>
                      <a:pt x="265" y="234"/>
                      <a:pt x="265" y="245"/>
                    </a:cubicBezTo>
                    <a:cubicBezTo>
                      <a:pt x="265" y="279"/>
                      <a:pt x="237" y="307"/>
                      <a:pt x="203" y="307"/>
                    </a:cubicBezTo>
                    <a:cubicBezTo>
                      <a:pt x="168" y="307"/>
                      <a:pt x="140" y="279"/>
                      <a:pt x="140" y="245"/>
                    </a:cubicBezTo>
                    <a:cubicBezTo>
                      <a:pt x="140" y="235"/>
                      <a:pt x="143" y="225"/>
                      <a:pt x="147" y="216"/>
                    </a:cubicBezTo>
                    <a:cubicBezTo>
                      <a:pt x="150" y="211"/>
                      <a:pt x="157" y="198"/>
                      <a:pt x="154" y="187"/>
                    </a:cubicBezTo>
                    <a:cubicBezTo>
                      <a:pt x="153" y="180"/>
                      <a:pt x="144" y="161"/>
                      <a:pt x="123" y="155"/>
                    </a:cubicBezTo>
                    <a:cubicBezTo>
                      <a:pt x="123" y="155"/>
                      <a:pt x="122" y="155"/>
                      <a:pt x="121" y="154"/>
                    </a:cubicBezTo>
                    <a:cubicBezTo>
                      <a:pt x="115" y="153"/>
                      <a:pt x="82" y="144"/>
                      <a:pt x="43" y="145"/>
                    </a:cubicBezTo>
                    <a:cubicBezTo>
                      <a:pt x="27" y="145"/>
                      <a:pt x="12" y="146"/>
                      <a:pt x="0" y="148"/>
                    </a:cubicBezTo>
                    <a:cubicBezTo>
                      <a:pt x="0" y="150"/>
                      <a:pt x="0" y="152"/>
                      <a:pt x="0" y="154"/>
                    </a:cubicBezTo>
                    <a:cubicBezTo>
                      <a:pt x="0" y="407"/>
                      <a:pt x="205" y="613"/>
                      <a:pt x="459" y="613"/>
                    </a:cubicBezTo>
                    <a:cubicBezTo>
                      <a:pt x="712" y="613"/>
                      <a:pt x="918" y="407"/>
                      <a:pt x="918" y="154"/>
                    </a:cubicBezTo>
                    <a:cubicBezTo>
                      <a:pt x="918" y="154"/>
                      <a:pt x="918" y="153"/>
                      <a:pt x="918" y="153"/>
                    </a:cubicBezTo>
                    <a:cubicBezTo>
                      <a:pt x="901" y="158"/>
                      <a:pt x="873" y="163"/>
                      <a:pt x="841" y="163"/>
                    </a:cubicBezTo>
                    <a:cubicBezTo>
                      <a:pt x="797" y="163"/>
                      <a:pt x="761" y="153"/>
                      <a:pt x="761" y="153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" name="Freeform 17"/>
              <p:cNvSpPr>
                <a:spLocks/>
              </p:cNvSpPr>
              <p:nvPr/>
            </p:nvSpPr>
            <p:spPr bwMode="gray">
              <a:xfrm>
                <a:off x="1938" y="1379"/>
                <a:ext cx="1849" cy="1231"/>
              </a:xfrm>
              <a:custGeom>
                <a:avLst/>
                <a:gdLst/>
                <a:ahLst/>
                <a:cxnLst>
                  <a:cxn ang="0">
                    <a:pos x="459" y="0"/>
                  </a:cxn>
                  <a:cxn ang="0">
                    <a:pos x="0" y="453"/>
                  </a:cxn>
                  <a:cxn ang="0">
                    <a:pos x="43" y="450"/>
                  </a:cxn>
                  <a:cxn ang="0">
                    <a:pos x="121" y="459"/>
                  </a:cxn>
                  <a:cxn ang="0">
                    <a:pos x="123" y="460"/>
                  </a:cxn>
                  <a:cxn ang="0">
                    <a:pos x="154" y="492"/>
                  </a:cxn>
                  <a:cxn ang="0">
                    <a:pos x="147" y="521"/>
                  </a:cxn>
                  <a:cxn ang="0">
                    <a:pos x="140" y="550"/>
                  </a:cxn>
                  <a:cxn ang="0">
                    <a:pos x="203" y="612"/>
                  </a:cxn>
                  <a:cxn ang="0">
                    <a:pos x="265" y="550"/>
                  </a:cxn>
                  <a:cxn ang="0">
                    <a:pos x="258" y="521"/>
                  </a:cxn>
                  <a:cxn ang="0">
                    <a:pos x="251" y="492"/>
                  </a:cxn>
                  <a:cxn ang="0">
                    <a:pos x="282" y="459"/>
                  </a:cxn>
                  <a:cxn ang="0">
                    <a:pos x="283" y="459"/>
                  </a:cxn>
                  <a:cxn ang="0">
                    <a:pos x="362" y="449"/>
                  </a:cxn>
                  <a:cxn ang="0">
                    <a:pos x="441" y="459"/>
                  </a:cxn>
                  <a:cxn ang="0">
                    <a:pos x="442" y="459"/>
                  </a:cxn>
                  <a:cxn ang="0">
                    <a:pos x="522" y="469"/>
                  </a:cxn>
                  <a:cxn ang="0">
                    <a:pos x="601" y="458"/>
                  </a:cxn>
                  <a:cxn ang="0">
                    <a:pos x="602" y="458"/>
                  </a:cxn>
                  <a:cxn ang="0">
                    <a:pos x="633" y="426"/>
                  </a:cxn>
                  <a:cxn ang="0">
                    <a:pos x="626" y="397"/>
                  </a:cxn>
                  <a:cxn ang="0">
                    <a:pos x="618" y="368"/>
                  </a:cxn>
                  <a:cxn ang="0">
                    <a:pos x="681" y="305"/>
                  </a:cxn>
                  <a:cxn ang="0">
                    <a:pos x="743" y="367"/>
                  </a:cxn>
                  <a:cxn ang="0">
                    <a:pos x="736" y="396"/>
                  </a:cxn>
                  <a:cxn ang="0">
                    <a:pos x="729" y="426"/>
                  </a:cxn>
                  <a:cxn ang="0">
                    <a:pos x="729" y="427"/>
                  </a:cxn>
                  <a:cxn ang="0">
                    <a:pos x="730" y="428"/>
                  </a:cxn>
                  <a:cxn ang="0">
                    <a:pos x="730" y="428"/>
                  </a:cxn>
                  <a:cxn ang="0">
                    <a:pos x="730" y="430"/>
                  </a:cxn>
                  <a:cxn ang="0">
                    <a:pos x="731" y="430"/>
                  </a:cxn>
                  <a:cxn ang="0">
                    <a:pos x="731" y="432"/>
                  </a:cxn>
                  <a:cxn ang="0">
                    <a:pos x="731" y="432"/>
                  </a:cxn>
                  <a:cxn ang="0">
                    <a:pos x="732" y="434"/>
                  </a:cxn>
                  <a:cxn ang="0">
                    <a:pos x="732" y="434"/>
                  </a:cxn>
                  <a:cxn ang="0">
                    <a:pos x="758" y="457"/>
                  </a:cxn>
                  <a:cxn ang="0">
                    <a:pos x="758" y="457"/>
                  </a:cxn>
                  <a:cxn ang="0">
                    <a:pos x="761" y="458"/>
                  </a:cxn>
                  <a:cxn ang="0">
                    <a:pos x="761" y="458"/>
                  </a:cxn>
                  <a:cxn ang="0">
                    <a:pos x="841" y="468"/>
                  </a:cxn>
                  <a:cxn ang="0">
                    <a:pos x="918" y="458"/>
                  </a:cxn>
                  <a:cxn ang="0">
                    <a:pos x="459" y="0"/>
                  </a:cxn>
                </a:cxnLst>
                <a:rect l="0" t="0" r="r" b="b"/>
                <a:pathLst>
                  <a:path w="918" h="612">
                    <a:moveTo>
                      <a:pt x="459" y="0"/>
                    </a:moveTo>
                    <a:cubicBezTo>
                      <a:pt x="207" y="0"/>
                      <a:pt x="3" y="202"/>
                      <a:pt x="0" y="453"/>
                    </a:cubicBezTo>
                    <a:cubicBezTo>
                      <a:pt x="12" y="451"/>
                      <a:pt x="27" y="450"/>
                      <a:pt x="43" y="450"/>
                    </a:cubicBezTo>
                    <a:cubicBezTo>
                      <a:pt x="82" y="449"/>
                      <a:pt x="115" y="458"/>
                      <a:pt x="121" y="459"/>
                    </a:cubicBezTo>
                    <a:cubicBezTo>
                      <a:pt x="122" y="460"/>
                      <a:pt x="123" y="460"/>
                      <a:pt x="123" y="460"/>
                    </a:cubicBezTo>
                    <a:cubicBezTo>
                      <a:pt x="144" y="466"/>
                      <a:pt x="153" y="485"/>
                      <a:pt x="154" y="492"/>
                    </a:cubicBezTo>
                    <a:cubicBezTo>
                      <a:pt x="157" y="503"/>
                      <a:pt x="150" y="516"/>
                      <a:pt x="147" y="521"/>
                    </a:cubicBezTo>
                    <a:cubicBezTo>
                      <a:pt x="143" y="530"/>
                      <a:pt x="140" y="540"/>
                      <a:pt x="140" y="550"/>
                    </a:cubicBezTo>
                    <a:cubicBezTo>
                      <a:pt x="140" y="584"/>
                      <a:pt x="168" y="612"/>
                      <a:pt x="203" y="612"/>
                    </a:cubicBezTo>
                    <a:cubicBezTo>
                      <a:pt x="237" y="612"/>
                      <a:pt x="265" y="584"/>
                      <a:pt x="265" y="550"/>
                    </a:cubicBezTo>
                    <a:cubicBezTo>
                      <a:pt x="265" y="539"/>
                      <a:pt x="262" y="529"/>
                      <a:pt x="258" y="521"/>
                    </a:cubicBezTo>
                    <a:cubicBezTo>
                      <a:pt x="255" y="516"/>
                      <a:pt x="249" y="503"/>
                      <a:pt x="251" y="492"/>
                    </a:cubicBezTo>
                    <a:cubicBezTo>
                      <a:pt x="252" y="485"/>
                      <a:pt x="261" y="466"/>
                      <a:pt x="282" y="459"/>
                    </a:cubicBezTo>
                    <a:cubicBezTo>
                      <a:pt x="282" y="459"/>
                      <a:pt x="283" y="459"/>
                      <a:pt x="283" y="459"/>
                    </a:cubicBezTo>
                    <a:cubicBezTo>
                      <a:pt x="289" y="457"/>
                      <a:pt x="322" y="449"/>
                      <a:pt x="362" y="449"/>
                    </a:cubicBezTo>
                    <a:cubicBezTo>
                      <a:pt x="403" y="448"/>
                      <a:pt x="436" y="457"/>
                      <a:pt x="441" y="459"/>
                    </a:cubicBezTo>
                    <a:cubicBezTo>
                      <a:pt x="442" y="459"/>
                      <a:pt x="442" y="459"/>
                      <a:pt x="442" y="459"/>
                    </a:cubicBezTo>
                    <a:cubicBezTo>
                      <a:pt x="442" y="459"/>
                      <a:pt x="478" y="469"/>
                      <a:pt x="522" y="469"/>
                    </a:cubicBezTo>
                    <a:cubicBezTo>
                      <a:pt x="566" y="469"/>
                      <a:pt x="601" y="458"/>
                      <a:pt x="601" y="458"/>
                    </a:cubicBezTo>
                    <a:cubicBezTo>
                      <a:pt x="602" y="458"/>
                      <a:pt x="602" y="458"/>
                      <a:pt x="602" y="458"/>
                    </a:cubicBezTo>
                    <a:cubicBezTo>
                      <a:pt x="623" y="451"/>
                      <a:pt x="632" y="432"/>
                      <a:pt x="633" y="426"/>
                    </a:cubicBezTo>
                    <a:cubicBezTo>
                      <a:pt x="635" y="414"/>
                      <a:pt x="628" y="401"/>
                      <a:pt x="626" y="397"/>
                    </a:cubicBezTo>
                    <a:cubicBezTo>
                      <a:pt x="621" y="388"/>
                      <a:pt x="618" y="378"/>
                      <a:pt x="618" y="368"/>
                    </a:cubicBezTo>
                    <a:cubicBezTo>
                      <a:pt x="618" y="333"/>
                      <a:pt x="646" y="305"/>
                      <a:pt x="681" y="305"/>
                    </a:cubicBezTo>
                    <a:cubicBezTo>
                      <a:pt x="715" y="305"/>
                      <a:pt x="743" y="333"/>
                      <a:pt x="743" y="367"/>
                    </a:cubicBezTo>
                    <a:cubicBezTo>
                      <a:pt x="743" y="378"/>
                      <a:pt x="741" y="388"/>
                      <a:pt x="736" y="396"/>
                    </a:cubicBezTo>
                    <a:cubicBezTo>
                      <a:pt x="734" y="401"/>
                      <a:pt x="727" y="414"/>
                      <a:pt x="729" y="426"/>
                    </a:cubicBezTo>
                    <a:cubicBezTo>
                      <a:pt x="729" y="426"/>
                      <a:pt x="729" y="426"/>
                      <a:pt x="729" y="427"/>
                    </a:cubicBezTo>
                    <a:cubicBezTo>
                      <a:pt x="730" y="427"/>
                      <a:pt x="730" y="427"/>
                      <a:pt x="730" y="428"/>
                    </a:cubicBezTo>
                    <a:cubicBezTo>
                      <a:pt x="730" y="428"/>
                      <a:pt x="730" y="428"/>
                      <a:pt x="730" y="428"/>
                    </a:cubicBezTo>
                    <a:cubicBezTo>
                      <a:pt x="730" y="429"/>
                      <a:pt x="730" y="429"/>
                      <a:pt x="730" y="430"/>
                    </a:cubicBezTo>
                    <a:cubicBezTo>
                      <a:pt x="730" y="430"/>
                      <a:pt x="731" y="430"/>
                      <a:pt x="731" y="430"/>
                    </a:cubicBezTo>
                    <a:cubicBezTo>
                      <a:pt x="731" y="431"/>
                      <a:pt x="731" y="431"/>
                      <a:pt x="731" y="432"/>
                    </a:cubicBezTo>
                    <a:cubicBezTo>
                      <a:pt x="731" y="432"/>
                      <a:pt x="731" y="432"/>
                      <a:pt x="731" y="432"/>
                    </a:cubicBezTo>
                    <a:cubicBezTo>
                      <a:pt x="732" y="433"/>
                      <a:pt x="732" y="433"/>
                      <a:pt x="732" y="434"/>
                    </a:cubicBezTo>
                    <a:cubicBezTo>
                      <a:pt x="732" y="434"/>
                      <a:pt x="732" y="434"/>
                      <a:pt x="732" y="434"/>
                    </a:cubicBezTo>
                    <a:cubicBezTo>
                      <a:pt x="737" y="442"/>
                      <a:pt x="745" y="452"/>
                      <a:pt x="758" y="457"/>
                    </a:cubicBezTo>
                    <a:cubicBezTo>
                      <a:pt x="758" y="457"/>
                      <a:pt x="758" y="457"/>
                      <a:pt x="758" y="457"/>
                    </a:cubicBezTo>
                    <a:cubicBezTo>
                      <a:pt x="758" y="457"/>
                      <a:pt x="761" y="458"/>
                      <a:pt x="761" y="458"/>
                    </a:cubicBezTo>
                    <a:cubicBezTo>
                      <a:pt x="761" y="458"/>
                      <a:pt x="761" y="458"/>
                      <a:pt x="761" y="458"/>
                    </a:cubicBezTo>
                    <a:cubicBezTo>
                      <a:pt x="761" y="458"/>
                      <a:pt x="797" y="468"/>
                      <a:pt x="841" y="468"/>
                    </a:cubicBezTo>
                    <a:cubicBezTo>
                      <a:pt x="873" y="468"/>
                      <a:pt x="901" y="463"/>
                      <a:pt x="918" y="458"/>
                    </a:cubicBezTo>
                    <a:cubicBezTo>
                      <a:pt x="917" y="205"/>
                      <a:pt x="712" y="0"/>
                      <a:pt x="459" y="0"/>
                    </a:cubicBezTo>
                    <a:close/>
                  </a:path>
                </a:pathLst>
              </a:custGeom>
              <a:grpFill/>
              <a:ln w="1905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2762600" y="1458692"/>
              <a:ext cx="3603832" cy="2742014"/>
              <a:chOff x="1619" y="1351"/>
              <a:chExt cx="2509" cy="1909"/>
            </a:xfrm>
          </p:grpSpPr>
          <p:sp>
            <p:nvSpPr>
              <p:cNvPr id="39" name="Text Box 19"/>
              <p:cNvSpPr txBox="1">
                <a:spLocks noChangeArrowheads="1"/>
              </p:cNvSpPr>
              <p:nvPr/>
            </p:nvSpPr>
            <p:spPr bwMode="gray">
              <a:xfrm>
                <a:off x="2677" y="2502"/>
                <a:ext cx="626" cy="6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/>
              <a:p>
                <a:pPr algn="ctr" eaLnBrk="0" hangingPunct="0">
                  <a:spcAft>
                    <a:spcPct val="40000"/>
                  </a:spcAft>
                </a:pPr>
                <a:endParaRPr lang="en-US" altLang="zh-CN" sz="2400" b="1" noProof="1" smtClean="0">
                  <a:latin typeface="华文彩云" pitchFamily="2" charset="-122"/>
                  <a:ea typeface="华文彩云" pitchFamily="2" charset="-122"/>
                </a:endParaRPr>
              </a:p>
            </p:txBody>
          </p:sp>
          <p:sp>
            <p:nvSpPr>
              <p:cNvPr id="40" name="WordArt 21"/>
              <p:cNvSpPr>
                <a:spLocks noChangeArrowheads="1" noChangeShapeType="1" noTextEdit="1"/>
              </p:cNvSpPr>
              <p:nvPr/>
            </p:nvSpPr>
            <p:spPr bwMode="gray">
              <a:xfrm rot="-8221355">
                <a:off x="1619" y="2457"/>
                <a:ext cx="1478" cy="803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44612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  <p:sp>
            <p:nvSpPr>
              <p:cNvPr id="41" name="WordArt 23"/>
              <p:cNvSpPr>
                <a:spLocks noChangeArrowheads="1" noChangeShapeType="1" noTextEdit="1"/>
              </p:cNvSpPr>
              <p:nvPr/>
            </p:nvSpPr>
            <p:spPr bwMode="gray">
              <a:xfrm rot="2667535">
                <a:off x="2579" y="1351"/>
                <a:ext cx="1549" cy="874"/>
              </a:xfrm>
              <a:prstGeom prst="rect">
                <a:avLst/>
              </a:prstGeom>
            </p:spPr>
            <p:txBody>
              <a:bodyPr spcFirstLastPara="1" wrap="none" fromWordArt="1">
                <a:prstTxWarp prst="textArchUp">
                  <a:avLst>
                    <a:gd name="adj" fmla="val 11779108"/>
                  </a:avLst>
                </a:prstTxWarp>
              </a:bodyPr>
              <a:lstStyle/>
              <a:p>
                <a:pPr algn="ctr"/>
                <a:endParaRPr lang="zh-CN" altLang="en-US" sz="1200" kern="10" dirty="0">
                  <a:ln w="9525">
                    <a:noFill/>
                    <a:round/>
                    <a:headEnd/>
                    <a:tailEnd/>
                  </a:ln>
                  <a:latin typeface="Arial Black"/>
                </a:endParaRPr>
              </a:p>
            </p:txBody>
          </p:sp>
        </p:grpSp>
      </p:grpSp>
      <p:sp>
        <p:nvSpPr>
          <p:cNvPr id="30" name="Rectangle 11"/>
          <p:cNvSpPr>
            <a:spLocks noChangeArrowheads="1"/>
          </p:cNvSpPr>
          <p:nvPr/>
        </p:nvSpPr>
        <p:spPr bwMode="gray">
          <a:xfrm>
            <a:off x="2647439" y="980728"/>
            <a:ext cx="6101025" cy="522530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r>
              <a:rPr lang="zh-CN" altLang="en-US" sz="2800" noProof="1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  <a:cs typeface="Arial" charset="0"/>
              </a:rPr>
              <a:t>认证平台</a:t>
            </a:r>
            <a:endParaRPr lang="de-DE" altLang="en-US" sz="2800" noProof="1">
              <a:solidFill>
                <a:schemeClr val="bg1"/>
              </a:solidFill>
              <a:latin typeface="华文琥珀" pitchFamily="2" charset="-122"/>
              <a:ea typeface="华文琥珀" pitchFamily="2" charset="-122"/>
              <a:cs typeface="Arial" charset="0"/>
            </a:endParaRPr>
          </a:p>
        </p:txBody>
      </p:sp>
      <p:sp>
        <p:nvSpPr>
          <p:cNvPr id="31" name="Rectangle 5"/>
          <p:cNvSpPr>
            <a:spLocks noChangeArrowheads="1"/>
          </p:cNvSpPr>
          <p:nvPr/>
        </p:nvSpPr>
        <p:spPr bwMode="gray">
          <a:xfrm>
            <a:off x="2647439" y="1503257"/>
            <a:ext cx="6084000" cy="4229999"/>
          </a:xfrm>
          <a:prstGeom prst="rect">
            <a:avLst/>
          </a:prstGeom>
          <a:solidFill>
            <a:schemeClr val="bg1"/>
          </a:soli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108000" tIns="108000" rIns="144000" bIns="72000"/>
          <a:lstStyle/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sz="800" dirty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en-US" b="1" dirty="0" smtClean="0"/>
              <a:t>金融行业从业资格考试题库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000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anose="05000000000000000000" pitchFamily="2" charset="2"/>
              <a:buChar char="Ø"/>
            </a:pPr>
            <a:r>
              <a:rPr lang="zh-CN" altLang="zh-CN" b="1" dirty="0" smtClean="0"/>
              <a:t>通过通关答题的形式，分别对每章的内容进行考核，</a:t>
            </a:r>
            <a:r>
              <a:rPr lang="zh-CN" altLang="en-US" b="1" dirty="0" smtClean="0"/>
              <a:t>并给出答题详情验收学习成果。</a:t>
            </a:r>
            <a:endParaRPr lang="en-US" altLang="zh-CN" b="1" dirty="0" smtClean="0"/>
          </a:p>
          <a:p>
            <a:pPr marL="285750" indent="-28575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保险从业资格考试</a:t>
            </a:r>
            <a:endParaRPr lang="en-US" altLang="zh-CN" dirty="0" smtClean="0"/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保险销售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400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证券从业资格考试</a:t>
            </a:r>
            <a:endParaRPr lang="en-US" altLang="zh-CN" dirty="0" smtClean="0"/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证券市场基础知识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证券交易 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证券发行与承销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证券投资分析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证券投资基金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400" dirty="0" smtClean="0"/>
          </a:p>
          <a:p>
            <a:pPr marL="5270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/>
              <a:t>银行从业资格考试</a:t>
            </a:r>
            <a:endParaRPr lang="en-US" altLang="zh-CN" dirty="0" smtClean="0"/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公共基础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Wingdings 2"/>
            </a:endParaRPr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个人理财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 风险管理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zh-CN" altLang="en-US" sz="1400" dirty="0" smtClean="0">
                <a:solidFill>
                  <a:schemeClr val="bg1">
                    <a:lumMod val="50000"/>
                  </a:schemeClr>
                </a:solidFill>
                <a:sym typeface="Wingdings 2"/>
              </a:rPr>
              <a:t>公司信贷    个人贷款</a:t>
            </a:r>
            <a:endParaRPr lang="en-US" altLang="zh-CN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71755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</a:pPr>
            <a:endParaRPr lang="en-US" altLang="zh-CN" sz="1400" dirty="0" smtClean="0">
              <a:solidFill>
                <a:schemeClr val="bg1">
                  <a:lumMod val="50000"/>
                </a:schemeClr>
              </a:solidFill>
              <a:sym typeface="Wingdings 2"/>
            </a:endParaRPr>
          </a:p>
          <a:p>
            <a:pPr marL="190500" indent="-190500">
              <a:lnSpc>
                <a:spcPct val="90000"/>
              </a:lnSpc>
              <a:spcAft>
                <a:spcPct val="20000"/>
              </a:spcAft>
              <a:buClr>
                <a:srgbClr val="292929"/>
              </a:buClr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28" name="Text Box 45"/>
          <p:cNvSpPr txBox="1">
            <a:spLocks noChangeArrowheads="1"/>
          </p:cNvSpPr>
          <p:nvPr/>
        </p:nvSpPr>
        <p:spPr bwMode="auto">
          <a:xfrm>
            <a:off x="815132" y="1628800"/>
            <a:ext cx="444500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defTabSz="801688">
              <a:spcBef>
                <a:spcPct val="20000"/>
              </a:spcBef>
            </a:pPr>
            <a:r>
              <a:rPr lang="de-DE" altLang="zh-CN" sz="4000" dirty="0" smtClean="0">
                <a:solidFill>
                  <a:srgbClr val="333333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4</a:t>
            </a:r>
            <a:endParaRPr lang="de-DE" sz="4000" noProof="1">
              <a:solidFill>
                <a:srgbClr val="333333"/>
              </a:solidFill>
              <a:latin typeface="华文彩云" panose="02010800040101010101" pitchFamily="2" charset="-122"/>
              <a:ea typeface="华文彩云" panose="0201080004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3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CAF96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</a:t>
            </a:r>
            <a:endParaRPr lang="zh-CN" altLang="zh-CN" b="1" dirty="0"/>
          </a:p>
        </p:txBody>
      </p:sp>
      <p:sp>
        <p:nvSpPr>
          <p:cNvPr id="5" name="TextBox 1"/>
          <p:cNvSpPr>
            <a:spLocks noChangeArrowheads="1"/>
          </p:cNvSpPr>
          <p:nvPr/>
        </p:nvSpPr>
        <p:spPr bwMode="auto">
          <a:xfrm>
            <a:off x="-180528" y="3456577"/>
            <a:ext cx="2860676" cy="45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zh-CN" sz="287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</a:t>
            </a:r>
            <a:endParaRPr lang="zh-CN" altLang="zh-CN" dirty="0"/>
          </a:p>
        </p:txBody>
      </p:sp>
      <p:sp>
        <p:nvSpPr>
          <p:cNvPr id="6" name="TextBox 17"/>
          <p:cNvSpPr>
            <a:spLocks noChangeArrowheads="1"/>
          </p:cNvSpPr>
          <p:nvPr/>
        </p:nvSpPr>
        <p:spPr bwMode="auto">
          <a:xfrm>
            <a:off x="6156176" y="3327375"/>
            <a:ext cx="29878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  <a:sym typeface="方正超粗黑简体" pitchFamily="1" charset="-122"/>
              </a:rPr>
              <a:t>产品定义及功能概要</a:t>
            </a:r>
            <a:endParaRPr lang="zh-CN" altLang="zh-CN" sz="24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TextBox 13"/>
          <p:cNvSpPr>
            <a:spLocks noChangeArrowheads="1"/>
          </p:cNvSpPr>
          <p:nvPr/>
        </p:nvSpPr>
        <p:spPr bwMode="auto">
          <a:xfrm>
            <a:off x="4211638" y="2276475"/>
            <a:ext cx="3528714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产品简介</a:t>
            </a:r>
            <a:endParaRPr lang="zh-CN" dirty="0"/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38" y="1"/>
            <a:ext cx="9150675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644008" y="3645024"/>
            <a:ext cx="4499992" cy="1233754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</a:rPr>
              <a:t>理财计算器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039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2411760" y="1412776"/>
            <a:ext cx="426416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120000"/>
              <a:defRPr/>
            </a:pPr>
            <a:r>
              <a:rPr lang="zh-CN" altLang="en-US" sz="2400" b="1" spc="300" dirty="0" smtClean="0">
                <a:ln w="1270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00B0F0"/>
                    </a:gs>
                    <a:gs pos="75000">
                      <a:srgbClr val="002774"/>
                    </a:gs>
                  </a:gsLst>
                  <a:lin ang="5400000"/>
                </a:gradFill>
                <a:effectLst>
                  <a:glow rad="45500">
                    <a:srgbClr val="00B0F0">
                      <a:alpha val="35000"/>
                    </a:srgbClr>
                  </a:glow>
                </a:effectLst>
                <a:latin typeface="微软雅黑" pitchFamily="34" charset="-122"/>
                <a:ea typeface="微软雅黑" pitchFamily="34" charset="-122"/>
              </a:rPr>
              <a:t>优势 特点</a:t>
            </a:r>
            <a:endParaRPr lang="zh-CN" altLang="en-US" sz="2400" b="1" spc="300" dirty="0">
              <a:ln w="1270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rgbClr val="00B0F0"/>
                  </a:gs>
                  <a:gs pos="75000">
                    <a:srgbClr val="002774"/>
                  </a:gs>
                </a:gsLst>
                <a:lin ang="5400000"/>
              </a:gradFill>
              <a:effectLst>
                <a:glow rad="45500">
                  <a:srgbClr val="00B0F0">
                    <a:alpha val="35000"/>
                  </a:srgbClr>
                </a:glo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AutoShape 60"/>
          <p:cNvSpPr>
            <a:spLocks noChangeArrowheads="1"/>
          </p:cNvSpPr>
          <p:nvPr/>
        </p:nvSpPr>
        <p:spPr bwMode="auto">
          <a:xfrm rot="16200000">
            <a:off x="2862000" y="-314777"/>
            <a:ext cx="3420000" cy="8100000"/>
          </a:xfrm>
          <a:prstGeom prst="homePlate">
            <a:avLst>
              <a:gd name="adj" fmla="val 28135"/>
            </a:avLst>
          </a:prstGeom>
          <a:solidFill>
            <a:schemeClr val="bg1">
              <a:alpha val="60000"/>
            </a:schemeClr>
          </a:soli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artDeco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u"/>
              <a:tabLst>
                <a:tab pos="136525" algn="l"/>
              </a:tabLst>
              <a:defRPr/>
            </a:pPr>
            <a:endParaRPr lang="zh-CN" altLang="en-US" sz="1400" dirty="0"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AutoShape 4"/>
          <p:cNvSpPr>
            <a:spLocks noChangeArrowheads="1"/>
          </p:cNvSpPr>
          <p:nvPr>
            <p:custDataLst>
              <p:tags r:id="rId1"/>
            </p:custDataLst>
          </p:nvPr>
        </p:nvSpPr>
        <p:spPr bwMode="white">
          <a:xfrm>
            <a:off x="845785" y="3431858"/>
            <a:ext cx="2340000" cy="1689708"/>
          </a:xfrm>
          <a:prstGeom prst="roundRect">
            <a:avLst>
              <a:gd name="adj" fmla="val 5304"/>
            </a:avLst>
          </a:prstGeom>
          <a:solidFill>
            <a:schemeClr val="bg1">
              <a:alpha val="60000"/>
            </a:schemeClr>
          </a:solidFill>
          <a:ln w="38100">
            <a:gradFill>
              <a:gsLst>
                <a:gs pos="50000">
                  <a:srgbClr val="FFCF01"/>
                </a:gs>
                <a:gs pos="100000">
                  <a:srgbClr val="E22000"/>
                </a:gs>
              </a:gsLst>
              <a:lin ang="5400000" scaled="0"/>
            </a:gra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divot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endParaRPr lang="en-US" altLang="zh-CN" sz="1400" dirty="0" smtClean="0">
              <a:solidFill>
                <a:schemeClr val="tx1"/>
              </a:solidFill>
            </a:endParaRPr>
          </a:p>
          <a:p>
            <a:pPr marL="0" lvl="2"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tabLst>
                <a:tab pos="136525" algn="l"/>
              </a:tabLst>
              <a:defRPr/>
            </a:pPr>
            <a:r>
              <a:rPr lang="zh-CN" altLang="en-US" sz="1400" dirty="0" smtClean="0">
                <a:solidFill>
                  <a:schemeClr val="tx1"/>
                </a:solidFill>
              </a:rPr>
              <a:t>提供“活期储蓄、整存整取、通知存款、股票投资损益、开放式基金申购、开放式基金认购、开放式基金赎回、封闭式基金投资损益”等常见业务计算</a:t>
            </a:r>
            <a:endParaRPr lang="en-US" altLang="zh-CN" sz="1400" dirty="0" smtClean="0">
              <a:solidFill>
                <a:schemeClr val="tx1"/>
              </a:solidFill>
            </a:endParaRPr>
          </a:p>
        </p:txBody>
      </p:sp>
      <p:sp>
        <p:nvSpPr>
          <p:cNvPr id="24" name="AutoShape 4"/>
          <p:cNvSpPr>
            <a:spLocks noChangeArrowheads="1"/>
          </p:cNvSpPr>
          <p:nvPr>
            <p:custDataLst>
              <p:tags r:id="rId2"/>
            </p:custDataLst>
          </p:nvPr>
        </p:nvSpPr>
        <p:spPr bwMode="white">
          <a:xfrm>
            <a:off x="3396997" y="3431858"/>
            <a:ext cx="2340000" cy="1689708"/>
          </a:xfrm>
          <a:prstGeom prst="roundRect">
            <a:avLst>
              <a:gd name="adj" fmla="val 7012"/>
            </a:avLst>
          </a:prstGeom>
          <a:solidFill>
            <a:schemeClr val="bg1">
              <a:alpha val="60000"/>
            </a:schemeClr>
          </a:solidFill>
          <a:ln w="38100">
            <a:gradFill>
              <a:gsLst>
                <a:gs pos="50000">
                  <a:srgbClr val="00DFF6"/>
                </a:gs>
                <a:gs pos="100000">
                  <a:srgbClr val="002774"/>
                </a:gs>
              </a:gsLst>
              <a:lin ang="5400000" scaled="0"/>
            </a:gra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divot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算法和业务规则严格按照各金融行业现行规定执行。涉及利率、费率的位置，均给出现行规定数值或常用数值供学生参考。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dirty="0" smtClean="0"/>
          </a:p>
        </p:txBody>
      </p:sp>
      <p:sp>
        <p:nvSpPr>
          <p:cNvPr id="25" name="AutoShape 4"/>
          <p:cNvSpPr>
            <a:spLocks noChangeArrowheads="1"/>
          </p:cNvSpPr>
          <p:nvPr>
            <p:custDataLst>
              <p:tags r:id="rId3"/>
            </p:custDataLst>
          </p:nvPr>
        </p:nvSpPr>
        <p:spPr bwMode="white">
          <a:xfrm>
            <a:off x="5948208" y="3431858"/>
            <a:ext cx="2340000" cy="1689708"/>
          </a:xfrm>
          <a:prstGeom prst="roundRect">
            <a:avLst>
              <a:gd name="adj" fmla="val 4784"/>
            </a:avLst>
          </a:prstGeom>
          <a:solidFill>
            <a:schemeClr val="bg1">
              <a:alpha val="60000"/>
            </a:schemeClr>
          </a:solidFill>
          <a:ln w="38100">
            <a:gradFill>
              <a:gsLst>
                <a:gs pos="50000">
                  <a:srgbClr val="6EFF01"/>
                </a:gs>
                <a:gs pos="100000">
                  <a:srgbClr val="0F5000"/>
                </a:gs>
              </a:gsLst>
              <a:lin ang="5400000" scaled="0"/>
            </a:gradFill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w="101600" prst="divot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r>
              <a:rPr lang="zh-CN" altLang="en-US" sz="1400" dirty="0" smtClean="0">
                <a:solidFill>
                  <a:schemeClr val="tx1"/>
                </a:solidFill>
              </a:rPr>
              <a:t>学生只需选择日历日期、输入“存款金额、买入价格”等必要条件，即可得出精准的计算结果。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</p:txBody>
      </p:sp>
      <p:sp>
        <p:nvSpPr>
          <p:cNvPr id="27" name="AutoShape 3"/>
          <p:cNvSpPr>
            <a:spLocks noChangeArrowheads="1"/>
          </p:cNvSpPr>
          <p:nvPr/>
        </p:nvSpPr>
        <p:spPr bwMode="auto">
          <a:xfrm>
            <a:off x="3756997" y="3064813"/>
            <a:ext cx="1620000" cy="504000"/>
          </a:xfrm>
          <a:prstGeom prst="roundRect">
            <a:avLst/>
          </a:prstGeom>
          <a:gradFill flip="none" rotWithShape="1">
            <a:gsLst>
              <a:gs pos="0">
                <a:srgbClr val="00DFF6"/>
              </a:gs>
              <a:gs pos="90000">
                <a:srgbClr val="002774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rgbClr val="AFEAFF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zh-CN" sz="1600" b="1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3849602" y="3131024"/>
            <a:ext cx="1434795" cy="37457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算法精准</a:t>
            </a:r>
            <a:endParaRPr lang="zh-CN" altLang="en-US" sz="1600" b="1" dirty="0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AutoShape 3"/>
          <p:cNvSpPr>
            <a:spLocks noChangeArrowheads="1"/>
          </p:cNvSpPr>
          <p:nvPr/>
        </p:nvSpPr>
        <p:spPr bwMode="auto">
          <a:xfrm>
            <a:off x="6308208" y="3064813"/>
            <a:ext cx="1620000" cy="504000"/>
          </a:xfrm>
          <a:prstGeom prst="roundRect">
            <a:avLst/>
          </a:prstGeom>
          <a:gradFill flip="none" rotWithShape="1">
            <a:gsLst>
              <a:gs pos="0">
                <a:srgbClr val="6EFF01"/>
              </a:gs>
              <a:gs pos="90000">
                <a:srgbClr val="0F5000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contourW="19050">
            <a:bevelT prst="convex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defRPr/>
            </a:pPr>
            <a:endParaRPr lang="zh-CN" altLang="zh-CN" sz="1600" b="1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6412721" y="3143661"/>
            <a:ext cx="1410979" cy="37457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方便实用</a:t>
            </a:r>
            <a:endParaRPr lang="zh-CN" altLang="en-US" sz="1600" b="1" dirty="0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AutoShape 3"/>
          <p:cNvSpPr>
            <a:spLocks noChangeArrowheads="1"/>
          </p:cNvSpPr>
          <p:nvPr/>
        </p:nvSpPr>
        <p:spPr bwMode="auto">
          <a:xfrm>
            <a:off x="1205785" y="3064813"/>
            <a:ext cx="1620000" cy="504000"/>
          </a:xfrm>
          <a:prstGeom prst="roundRect">
            <a:avLst/>
          </a:prstGeom>
          <a:gradFill flip="none" rotWithShape="1">
            <a:gsLst>
              <a:gs pos="0">
                <a:srgbClr val="FFCF01"/>
              </a:gs>
              <a:gs pos="90000">
                <a:srgbClr val="E22000"/>
              </a:gs>
            </a:gsLst>
            <a:lin ang="2700000" scaled="1"/>
            <a:tileRect/>
          </a:gradFill>
          <a:ln w="25400">
            <a:noFill/>
          </a:ln>
          <a:effectLst>
            <a:outerShdw blurRad="225425" dist="38100" dir="5220000" algn="ctr">
              <a:srgbClr val="000000">
                <a:alpha val="33000"/>
              </a:srgbClr>
            </a:outerShdw>
          </a:effectLst>
          <a:scene3d>
            <a:camera prst="orthographicFront"/>
            <a:lightRig rig="flat" dir="t"/>
          </a:scene3d>
          <a:sp3d extrusionH="304800" contourW="19050">
            <a:bevelT prst="convex"/>
            <a:bevelB w="0" h="0"/>
            <a:contourClr>
              <a:srgbClr val="FFE593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>
            <a:sp3d/>
          </a:bodyPr>
          <a:lstStyle/>
          <a:p>
            <a:pPr algn="ctr"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 typeface="Wingdings" pitchFamily="2" charset="2"/>
              <a:buChar char="u"/>
              <a:defRPr/>
            </a:pPr>
            <a:endParaRPr lang="zh-CN" altLang="zh-CN" sz="1600" b="1" dirty="0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 bwMode="auto">
          <a:xfrm>
            <a:off x="1325726" y="3131024"/>
            <a:ext cx="1380118" cy="374571"/>
          </a:xfrm>
          <a:prstGeom prst="roundRect">
            <a:avLst/>
          </a:prstGeom>
          <a:noFill/>
          <a:scene3d>
            <a:camera prst="orthographicFront"/>
            <a:lightRig rig="threePt" dir="t"/>
          </a:scene3d>
          <a:sp3d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品种齐全</a:t>
            </a:r>
            <a:endParaRPr lang="zh-CN" altLang="zh-CN" sz="1600" b="1" dirty="0">
              <a:solidFill>
                <a:schemeClr val="bg1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2156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732000" y="130680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ea typeface="+mn-ea"/>
              </a:rPr>
              <a:t>外汇计算器</a:t>
            </a:r>
            <a:endParaRPr lang="de-DE" sz="16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9" name="Freeform 37" descr="© INSCALE GmbH, 26.05.2010&#10;http://www.presentationload.com/"/>
          <p:cNvSpPr>
            <a:spLocks/>
          </p:cNvSpPr>
          <p:nvPr/>
        </p:nvSpPr>
        <p:spPr bwMode="gray">
          <a:xfrm>
            <a:off x="5183632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/>
              <a:t>基金计算器</a:t>
            </a:r>
            <a:endParaRPr lang="de-DE" altLang="zh-CN" sz="1600" dirty="0"/>
          </a:p>
        </p:txBody>
      </p:sp>
      <p:sp>
        <p:nvSpPr>
          <p:cNvPr id="18" name="Freeform 37" descr="© INSCALE GmbH, 26.05.2010&#10;http://www.presentationload.com/"/>
          <p:cNvSpPr>
            <a:spLocks/>
          </p:cNvSpPr>
          <p:nvPr/>
        </p:nvSpPr>
        <p:spPr bwMode="gray">
          <a:xfrm>
            <a:off x="3635656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股票计算器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4" name="Freeform 37" descr="© INSCALE GmbH, 26.05.2010&#10;http://www.presentationload.com/"/>
          <p:cNvSpPr>
            <a:spLocks/>
          </p:cNvSpPr>
          <p:nvPr/>
        </p:nvSpPr>
        <p:spPr bwMode="gray">
          <a:xfrm>
            <a:off x="2087288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贷款计算器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5" name="Freeform 36" descr="© INSCALE GmbH, 26.05.2010&#10;http://www.presentationload.com/"/>
          <p:cNvSpPr>
            <a:spLocks/>
          </p:cNvSpPr>
          <p:nvPr/>
        </p:nvSpPr>
        <p:spPr bwMode="gray">
          <a:xfrm>
            <a:off x="611560" y="1307662"/>
            <a:ext cx="176376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A80404"/>
              </a:gs>
              <a:gs pos="100000">
                <a:srgbClr val="A80404">
                  <a:gamma/>
                  <a:shade val="54510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</a:rPr>
              <a:t>存款计算器</a:t>
            </a:r>
            <a:endParaRPr lang="de-DE" altLang="zh-CN" sz="1600" b="1" dirty="0">
              <a:solidFill>
                <a:srgbClr val="FFFFFF"/>
              </a:solidFill>
            </a:endParaRPr>
          </a:p>
        </p:txBody>
      </p:sp>
      <p:sp>
        <p:nvSpPr>
          <p:cNvPr id="36" name="AutoShape 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95536" y="1623842"/>
            <a:ext cx="8304326" cy="4181422"/>
          </a:xfrm>
          <a:prstGeom prst="roundRect">
            <a:avLst>
              <a:gd name="adj" fmla="val 1838"/>
            </a:avLst>
          </a:pr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22353"/>
                  <a:invGamma/>
                </a:srgbClr>
              </a:gs>
            </a:gsLst>
            <a:lin ang="5400000" scaled="1"/>
          </a:gradFill>
          <a:ln w="28575" algn="ctr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>
              <a:solidFill>
                <a:srgbClr val="000000"/>
              </a:solidFill>
              <a:ea typeface="+mn-ea"/>
            </a:endParaRPr>
          </a:p>
        </p:txBody>
      </p:sp>
      <p:sp>
        <p:nvSpPr>
          <p:cNvPr id="39" name="Rectangle 4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000" y="1997763"/>
            <a:ext cx="3384000" cy="344791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endParaRPr lang="de-DE" b="1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40" name="Rectangle 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339" y="2309022"/>
            <a:ext cx="3384000" cy="318995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活期</a:t>
            </a:r>
            <a:r>
              <a:rPr lang="zh-CN" altLang="en-US" dirty="0">
                <a:solidFill>
                  <a:srgbClr val="000000"/>
                </a:solidFill>
              </a:rPr>
              <a:t>储蓄</a:t>
            </a:r>
            <a:r>
              <a:rPr lang="zh-CN" altLang="en-US" dirty="0" smtClean="0">
                <a:solidFill>
                  <a:srgbClr val="000000"/>
                </a:solidFill>
              </a:rPr>
              <a:t>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  <a:ea typeface="+mn-ea"/>
              </a:rPr>
              <a:t>整存</a:t>
            </a:r>
            <a:r>
              <a:rPr lang="zh-CN" altLang="en-US" dirty="0">
                <a:solidFill>
                  <a:srgbClr val="000000"/>
                </a:solidFill>
              </a:rPr>
              <a:t>整取</a:t>
            </a:r>
            <a:r>
              <a:rPr lang="zh-CN" altLang="en-US" dirty="0" smtClean="0">
                <a:solidFill>
                  <a:srgbClr val="000000"/>
                </a:solidFill>
                <a:ea typeface="+mn-ea"/>
              </a:rPr>
              <a:t>计算器</a:t>
            </a:r>
            <a:endParaRPr lang="en-US" altLang="zh-CN" dirty="0" smtClean="0">
              <a:solidFill>
                <a:srgbClr val="000000"/>
              </a:solidFill>
              <a:ea typeface="+mn-ea"/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>
                <a:solidFill>
                  <a:srgbClr val="000000"/>
                </a:solidFill>
              </a:rPr>
              <a:t>通知存款</a:t>
            </a:r>
            <a:r>
              <a:rPr lang="zh-CN" altLang="en-US" dirty="0" smtClean="0">
                <a:solidFill>
                  <a:srgbClr val="000000"/>
                </a:solidFill>
              </a:rPr>
              <a:t>计算器</a:t>
            </a:r>
            <a:endParaRPr lang="de-DE" altLang="zh-CN" dirty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endParaRPr lang="de-DE" dirty="0" smtClean="0">
              <a:solidFill>
                <a:srgbClr val="000000"/>
              </a:solidFill>
              <a:ea typeface="+mn-ea"/>
            </a:endParaRPr>
          </a:p>
        </p:txBody>
      </p:sp>
      <p:pic>
        <p:nvPicPr>
          <p:cNvPr id="15" name="图片 14" descr="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8012" y="2002040"/>
            <a:ext cx="4172674" cy="35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4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732000" y="130680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ea typeface="+mn-ea"/>
              </a:rPr>
              <a:t>外汇计算器</a:t>
            </a:r>
            <a:endParaRPr lang="de-DE" sz="16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9" name="Freeform 37" descr="© INSCALE GmbH, 26.05.2010&#10;http://www.presentationload.com/"/>
          <p:cNvSpPr>
            <a:spLocks/>
          </p:cNvSpPr>
          <p:nvPr/>
        </p:nvSpPr>
        <p:spPr bwMode="gray">
          <a:xfrm>
            <a:off x="5183632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/>
              <a:t>基金计算器</a:t>
            </a:r>
            <a:endParaRPr lang="de-DE" altLang="zh-CN" sz="1600" dirty="0"/>
          </a:p>
        </p:txBody>
      </p:sp>
      <p:sp>
        <p:nvSpPr>
          <p:cNvPr id="18" name="Freeform 37" descr="© INSCALE GmbH, 26.05.2010&#10;http://www.presentationload.com/"/>
          <p:cNvSpPr>
            <a:spLocks/>
          </p:cNvSpPr>
          <p:nvPr/>
        </p:nvSpPr>
        <p:spPr bwMode="gray">
          <a:xfrm>
            <a:off x="3635656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股票计算器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11560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存款计算器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5" name="Freeform 36" descr="© INSCALE GmbH, 26.05.2010&#10;http://www.presentationload.com/"/>
          <p:cNvSpPr>
            <a:spLocks/>
          </p:cNvSpPr>
          <p:nvPr/>
        </p:nvSpPr>
        <p:spPr bwMode="gray">
          <a:xfrm>
            <a:off x="2087928" y="1307662"/>
            <a:ext cx="1836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A80404"/>
              </a:gs>
              <a:gs pos="100000">
                <a:srgbClr val="A80404">
                  <a:gamma/>
                  <a:shade val="54510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</a:rPr>
              <a:t>贷款计算器</a:t>
            </a:r>
            <a:endParaRPr lang="de-DE" altLang="zh-CN" sz="1600" b="1" dirty="0">
              <a:solidFill>
                <a:srgbClr val="FFFFFF"/>
              </a:solidFill>
            </a:endParaRPr>
          </a:p>
        </p:txBody>
      </p:sp>
      <p:sp>
        <p:nvSpPr>
          <p:cNvPr id="36" name="AutoShape 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95536" y="1623842"/>
            <a:ext cx="8304326" cy="4181422"/>
          </a:xfrm>
          <a:prstGeom prst="roundRect">
            <a:avLst>
              <a:gd name="adj" fmla="val 1838"/>
            </a:avLst>
          </a:pr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22353"/>
                  <a:invGamma/>
                </a:srgbClr>
              </a:gs>
            </a:gsLst>
            <a:lin ang="5400000" scaled="1"/>
          </a:gradFill>
          <a:ln w="28575" algn="ctr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>
              <a:solidFill>
                <a:srgbClr val="000000"/>
              </a:solidFill>
              <a:ea typeface="+mn-ea"/>
            </a:endParaRPr>
          </a:p>
        </p:txBody>
      </p:sp>
      <p:sp>
        <p:nvSpPr>
          <p:cNvPr id="39" name="Rectangle 4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000" y="1997763"/>
            <a:ext cx="3384000" cy="344791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endParaRPr lang="de-DE" b="1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40" name="Rectangle 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339" y="2309022"/>
            <a:ext cx="3384000" cy="318995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个人贷款计算器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pic>
        <p:nvPicPr>
          <p:cNvPr id="15" name="图片 14" descr="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8012" y="2002062"/>
            <a:ext cx="4172674" cy="350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4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732000" y="130680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ea typeface="+mn-ea"/>
              </a:rPr>
              <a:t>外汇计算器</a:t>
            </a:r>
            <a:endParaRPr lang="de-DE" sz="16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9" name="Freeform 37" descr="© INSCALE GmbH, 26.05.2010&#10;http://www.presentationload.com/"/>
          <p:cNvSpPr>
            <a:spLocks/>
          </p:cNvSpPr>
          <p:nvPr/>
        </p:nvSpPr>
        <p:spPr bwMode="gray">
          <a:xfrm>
            <a:off x="5183632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/>
              <a:t>基金计算器</a:t>
            </a:r>
            <a:endParaRPr lang="de-DE" altLang="zh-CN" sz="1600" dirty="0"/>
          </a:p>
        </p:txBody>
      </p:sp>
      <p:sp>
        <p:nvSpPr>
          <p:cNvPr id="18" name="Freeform 37" descr="© INSCALE GmbH, 26.05.2010&#10;http://www.presentationload.com/"/>
          <p:cNvSpPr>
            <a:spLocks/>
          </p:cNvSpPr>
          <p:nvPr/>
        </p:nvSpPr>
        <p:spPr bwMode="gray">
          <a:xfrm>
            <a:off x="2159928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贷款计算器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11560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存款计算器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5" name="Freeform 36" descr="© INSCALE GmbH, 26.05.2010&#10;http://www.presentationload.com/"/>
          <p:cNvSpPr>
            <a:spLocks/>
          </p:cNvSpPr>
          <p:nvPr/>
        </p:nvSpPr>
        <p:spPr bwMode="gray">
          <a:xfrm>
            <a:off x="3635896" y="1307662"/>
            <a:ext cx="1836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A80404"/>
              </a:gs>
              <a:gs pos="100000">
                <a:srgbClr val="A80404">
                  <a:gamma/>
                  <a:shade val="54510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</a:rPr>
              <a:t>股票计算器</a:t>
            </a:r>
            <a:endParaRPr lang="de-DE" altLang="zh-CN" sz="1600" b="1" dirty="0">
              <a:solidFill>
                <a:srgbClr val="FFFFFF"/>
              </a:solidFill>
            </a:endParaRPr>
          </a:p>
        </p:txBody>
      </p:sp>
      <p:sp>
        <p:nvSpPr>
          <p:cNvPr id="36" name="AutoShape 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95536" y="1623842"/>
            <a:ext cx="8304326" cy="4181422"/>
          </a:xfrm>
          <a:prstGeom prst="roundRect">
            <a:avLst>
              <a:gd name="adj" fmla="val 1838"/>
            </a:avLst>
          </a:pr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22353"/>
                  <a:invGamma/>
                </a:srgbClr>
              </a:gs>
            </a:gsLst>
            <a:lin ang="5400000" scaled="1"/>
          </a:gradFill>
          <a:ln w="28575" algn="ctr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>
              <a:solidFill>
                <a:srgbClr val="000000"/>
              </a:solidFill>
              <a:ea typeface="+mn-ea"/>
            </a:endParaRPr>
          </a:p>
        </p:txBody>
      </p:sp>
      <p:sp>
        <p:nvSpPr>
          <p:cNvPr id="39" name="Rectangle 4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000" y="1997763"/>
            <a:ext cx="3384000" cy="344791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endParaRPr lang="de-DE" b="1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40" name="Rectangle 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339" y="2309022"/>
            <a:ext cx="3384000" cy="318995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股票投资损益计算器</a:t>
            </a:r>
            <a:endParaRPr lang="de-DE" altLang="zh-CN" dirty="0" smtClean="0">
              <a:solidFill>
                <a:srgbClr val="000000"/>
              </a:solidFill>
            </a:endParaRPr>
          </a:p>
        </p:txBody>
      </p:sp>
      <p:pic>
        <p:nvPicPr>
          <p:cNvPr id="12" name="图片 11" descr="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8012" y="2007232"/>
            <a:ext cx="4172674" cy="35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4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732000" y="130680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ea typeface="+mn-ea"/>
              </a:rPr>
              <a:t>外汇计算器</a:t>
            </a:r>
            <a:endParaRPr lang="de-DE" sz="16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9" name="Freeform 37" descr="© INSCALE GmbH, 26.05.2010&#10;http://www.presentationload.com/"/>
          <p:cNvSpPr>
            <a:spLocks/>
          </p:cNvSpPr>
          <p:nvPr/>
        </p:nvSpPr>
        <p:spPr bwMode="gray">
          <a:xfrm>
            <a:off x="3707904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/>
              <a:t>股票计算器</a:t>
            </a:r>
            <a:endParaRPr lang="de-DE" altLang="zh-CN" sz="1600" dirty="0"/>
          </a:p>
        </p:txBody>
      </p:sp>
      <p:sp>
        <p:nvSpPr>
          <p:cNvPr id="18" name="Freeform 37" descr="© INSCALE GmbH, 26.05.2010&#10;http://www.presentationload.com/"/>
          <p:cNvSpPr>
            <a:spLocks/>
          </p:cNvSpPr>
          <p:nvPr/>
        </p:nvSpPr>
        <p:spPr bwMode="gray">
          <a:xfrm>
            <a:off x="2159928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贷款计算器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11560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存款计算器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5" name="Freeform 36" descr="© INSCALE GmbH, 26.05.2010&#10;http://www.presentationload.com/"/>
          <p:cNvSpPr>
            <a:spLocks/>
          </p:cNvSpPr>
          <p:nvPr/>
        </p:nvSpPr>
        <p:spPr bwMode="gray">
          <a:xfrm>
            <a:off x="5184272" y="1307662"/>
            <a:ext cx="1836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A80404"/>
              </a:gs>
              <a:gs pos="100000">
                <a:srgbClr val="A80404">
                  <a:gamma/>
                  <a:shade val="54510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</a:rPr>
              <a:t>基金计算器</a:t>
            </a:r>
            <a:endParaRPr lang="de-DE" altLang="zh-CN" sz="1600" b="1" dirty="0">
              <a:solidFill>
                <a:srgbClr val="FFFFFF"/>
              </a:solidFill>
            </a:endParaRPr>
          </a:p>
        </p:txBody>
      </p:sp>
      <p:sp>
        <p:nvSpPr>
          <p:cNvPr id="36" name="AutoShape 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95536" y="1623842"/>
            <a:ext cx="8304326" cy="4181422"/>
          </a:xfrm>
          <a:prstGeom prst="roundRect">
            <a:avLst>
              <a:gd name="adj" fmla="val 1838"/>
            </a:avLst>
          </a:pr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22353"/>
                  <a:invGamma/>
                </a:srgbClr>
              </a:gs>
            </a:gsLst>
            <a:lin ang="5400000" scaled="1"/>
          </a:gradFill>
          <a:ln w="28575" algn="ctr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>
              <a:solidFill>
                <a:srgbClr val="000000"/>
              </a:solidFill>
              <a:ea typeface="+mn-ea"/>
            </a:endParaRPr>
          </a:p>
        </p:txBody>
      </p:sp>
      <p:sp>
        <p:nvSpPr>
          <p:cNvPr id="39" name="Rectangle 4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000" y="1997763"/>
            <a:ext cx="3384000" cy="344791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endParaRPr lang="de-DE" b="1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40" name="Rectangle 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339" y="2309022"/>
            <a:ext cx="3384000" cy="318995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开放式基金申购计算器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开放式基金认购计算器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开放式基金赎回计算器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封闭式基金投资损益计算器</a:t>
            </a:r>
            <a:endParaRPr lang="de-DE" altLang="zh-CN" dirty="0">
              <a:solidFill>
                <a:srgbClr val="000000"/>
              </a:solidFill>
            </a:endParaRPr>
          </a:p>
        </p:txBody>
      </p:sp>
      <p:pic>
        <p:nvPicPr>
          <p:cNvPr id="11" name="图片 10" descr="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8012" y="2001055"/>
            <a:ext cx="4172674" cy="351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4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37" descr="© INSCALE GmbH, 26.05.2010&#10;http://www.presentationload.com/"/>
          <p:cNvSpPr>
            <a:spLocks/>
          </p:cNvSpPr>
          <p:nvPr/>
        </p:nvSpPr>
        <p:spPr bwMode="gray">
          <a:xfrm>
            <a:off x="5256272" y="130680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/>
            <a:r>
              <a:rPr lang="zh-CN" altLang="en-US" sz="1600" dirty="0" smtClean="0">
                <a:solidFill>
                  <a:srgbClr val="000000"/>
                </a:solidFill>
                <a:ea typeface="+mn-ea"/>
              </a:rPr>
              <a:t>基金计算器</a:t>
            </a:r>
            <a:endParaRPr lang="de-DE" sz="1600" dirty="0">
              <a:solidFill>
                <a:srgbClr val="000000"/>
              </a:solidFill>
              <a:ea typeface="+mn-ea"/>
            </a:endParaRPr>
          </a:p>
        </p:txBody>
      </p:sp>
      <p:sp>
        <p:nvSpPr>
          <p:cNvPr id="19" name="Freeform 37" descr="© INSCALE GmbH, 26.05.2010&#10;http://www.presentationload.com/"/>
          <p:cNvSpPr>
            <a:spLocks/>
          </p:cNvSpPr>
          <p:nvPr/>
        </p:nvSpPr>
        <p:spPr bwMode="gray">
          <a:xfrm>
            <a:off x="3707904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/>
              <a:t>股票计算器</a:t>
            </a:r>
            <a:endParaRPr lang="de-DE" altLang="zh-CN" sz="1600" dirty="0"/>
          </a:p>
        </p:txBody>
      </p:sp>
      <p:sp>
        <p:nvSpPr>
          <p:cNvPr id="18" name="Freeform 37" descr="© INSCALE GmbH, 26.05.2010&#10;http://www.presentationload.com/"/>
          <p:cNvSpPr>
            <a:spLocks/>
          </p:cNvSpPr>
          <p:nvPr/>
        </p:nvSpPr>
        <p:spPr bwMode="gray">
          <a:xfrm>
            <a:off x="2159928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贷款计算器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4" name="Freeform 37" descr="© INSCALE GmbH, 26.05.2010&#10;http://www.presentationload.com/"/>
          <p:cNvSpPr>
            <a:spLocks/>
          </p:cNvSpPr>
          <p:nvPr/>
        </p:nvSpPr>
        <p:spPr bwMode="gray">
          <a:xfrm>
            <a:off x="611560" y="1307550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16078"/>
                  <a:invGamma/>
                </a:srgbClr>
              </a:gs>
            </a:gsLst>
            <a:lin ang="5400000" scaled="1"/>
          </a:gradFill>
          <a:ln w="12700" cap="flat" cmpd="sng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00"/>
                </a:solidFill>
              </a:rPr>
              <a:t>存款计算器</a:t>
            </a:r>
            <a:endParaRPr lang="de-DE" altLang="zh-CN" sz="1600" dirty="0">
              <a:solidFill>
                <a:srgbClr val="000000"/>
              </a:solidFill>
            </a:endParaRPr>
          </a:p>
        </p:txBody>
      </p:sp>
      <p:sp>
        <p:nvSpPr>
          <p:cNvPr id="35" name="Freeform 36" descr="© INSCALE GmbH, 26.05.2010&#10;http://www.presentationload.com/"/>
          <p:cNvSpPr>
            <a:spLocks/>
          </p:cNvSpPr>
          <p:nvPr/>
        </p:nvSpPr>
        <p:spPr bwMode="gray">
          <a:xfrm>
            <a:off x="6732240" y="1307662"/>
            <a:ext cx="1764000" cy="451115"/>
          </a:xfrm>
          <a:custGeom>
            <a:avLst/>
            <a:gdLst/>
            <a:ahLst/>
            <a:cxnLst>
              <a:cxn ang="0">
                <a:pos x="960" y="114"/>
              </a:cxn>
              <a:cxn ang="0">
                <a:pos x="938" y="114"/>
              </a:cxn>
              <a:cxn ang="0">
                <a:pos x="915" y="91"/>
              </a:cxn>
              <a:cxn ang="0">
                <a:pos x="915" y="23"/>
              </a:cxn>
              <a:cxn ang="0">
                <a:pos x="892" y="0"/>
              </a:cxn>
              <a:cxn ang="0">
                <a:pos x="91" y="0"/>
              </a:cxn>
              <a:cxn ang="0">
                <a:pos x="68" y="23"/>
              </a:cxn>
              <a:cxn ang="0">
                <a:pos x="68" y="91"/>
              </a:cxn>
              <a:cxn ang="0">
                <a:pos x="45" y="114"/>
              </a:cxn>
              <a:cxn ang="0">
                <a:pos x="23" y="114"/>
              </a:cxn>
              <a:cxn ang="0">
                <a:pos x="0" y="136"/>
              </a:cxn>
              <a:cxn ang="0">
                <a:pos x="0" y="159"/>
              </a:cxn>
              <a:cxn ang="0">
                <a:pos x="983" y="159"/>
              </a:cxn>
              <a:cxn ang="0">
                <a:pos x="983" y="136"/>
              </a:cxn>
              <a:cxn ang="0">
                <a:pos x="960" y="114"/>
              </a:cxn>
            </a:cxnLst>
            <a:rect l="0" t="0" r="r" b="b"/>
            <a:pathLst>
              <a:path w="983" h="159">
                <a:moveTo>
                  <a:pt x="960" y="114"/>
                </a:moveTo>
                <a:cubicBezTo>
                  <a:pt x="938" y="114"/>
                  <a:pt x="938" y="114"/>
                  <a:pt x="938" y="114"/>
                </a:cubicBezTo>
                <a:cubicBezTo>
                  <a:pt x="925" y="114"/>
                  <a:pt x="915" y="103"/>
                  <a:pt x="915" y="91"/>
                </a:cubicBezTo>
                <a:cubicBezTo>
                  <a:pt x="915" y="23"/>
                  <a:pt x="915" y="23"/>
                  <a:pt x="915" y="23"/>
                </a:cubicBezTo>
                <a:cubicBezTo>
                  <a:pt x="915" y="10"/>
                  <a:pt x="905" y="0"/>
                  <a:pt x="892" y="0"/>
                </a:cubicBezTo>
                <a:cubicBezTo>
                  <a:pt x="91" y="0"/>
                  <a:pt x="91" y="0"/>
                  <a:pt x="91" y="0"/>
                </a:cubicBezTo>
                <a:cubicBezTo>
                  <a:pt x="78" y="0"/>
                  <a:pt x="68" y="10"/>
                  <a:pt x="68" y="23"/>
                </a:cubicBezTo>
                <a:cubicBezTo>
                  <a:pt x="68" y="91"/>
                  <a:pt x="68" y="91"/>
                  <a:pt x="68" y="91"/>
                </a:cubicBezTo>
                <a:cubicBezTo>
                  <a:pt x="68" y="103"/>
                  <a:pt x="58" y="114"/>
                  <a:pt x="45" y="114"/>
                </a:cubicBezTo>
                <a:cubicBezTo>
                  <a:pt x="23" y="114"/>
                  <a:pt x="23" y="114"/>
                  <a:pt x="23" y="114"/>
                </a:cubicBezTo>
                <a:cubicBezTo>
                  <a:pt x="10" y="114"/>
                  <a:pt x="0" y="124"/>
                  <a:pt x="0" y="136"/>
                </a:cubicBezTo>
                <a:cubicBezTo>
                  <a:pt x="0" y="159"/>
                  <a:pt x="0" y="159"/>
                  <a:pt x="0" y="159"/>
                </a:cubicBezTo>
                <a:cubicBezTo>
                  <a:pt x="983" y="159"/>
                  <a:pt x="983" y="159"/>
                  <a:pt x="983" y="159"/>
                </a:cubicBezTo>
                <a:cubicBezTo>
                  <a:pt x="983" y="136"/>
                  <a:pt x="983" y="136"/>
                  <a:pt x="983" y="136"/>
                </a:cubicBezTo>
                <a:cubicBezTo>
                  <a:pt x="983" y="124"/>
                  <a:pt x="973" y="114"/>
                  <a:pt x="960" y="114"/>
                </a:cubicBezTo>
                <a:close/>
              </a:path>
            </a:pathLst>
          </a:custGeom>
          <a:gradFill rotWithShape="1">
            <a:gsLst>
              <a:gs pos="0">
                <a:srgbClr val="A80404"/>
              </a:gs>
              <a:gs pos="100000">
                <a:srgbClr val="A80404">
                  <a:gamma/>
                  <a:shade val="54510"/>
                  <a:invGamma/>
                </a:srgbClr>
              </a:gs>
            </a:gsLst>
            <a:lin ang="5400000" scaled="1"/>
          </a:gradFill>
          <a:ln w="9525" cap="flat" cmpd="sng">
            <a:noFill/>
            <a:prstDash val="solid"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63500" h="25400"/>
          </a:sp3d>
        </p:spPr>
        <p:txBody>
          <a:bodyPr/>
          <a:lstStyle/>
          <a:p>
            <a:pPr algn="ctr">
              <a:spcBef>
                <a:spcPct val="50000"/>
              </a:spcBef>
            </a:pPr>
            <a:r>
              <a:rPr lang="zh-CN" altLang="en-US" sz="1600" b="1" dirty="0" smtClean="0">
                <a:solidFill>
                  <a:srgbClr val="FFFFFF"/>
                </a:solidFill>
              </a:rPr>
              <a:t>外汇计算器</a:t>
            </a:r>
            <a:endParaRPr lang="de-DE" altLang="zh-CN" sz="1600" b="1" dirty="0">
              <a:solidFill>
                <a:srgbClr val="FFFFFF"/>
              </a:solidFill>
            </a:endParaRPr>
          </a:p>
        </p:txBody>
      </p:sp>
      <p:sp>
        <p:nvSpPr>
          <p:cNvPr id="36" name="AutoShape 4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395536" y="1623842"/>
            <a:ext cx="8304326" cy="4181422"/>
          </a:xfrm>
          <a:prstGeom prst="roundRect">
            <a:avLst>
              <a:gd name="adj" fmla="val 1838"/>
            </a:avLst>
          </a:prstGeom>
          <a:gradFill rotWithShape="1">
            <a:gsLst>
              <a:gs pos="0">
                <a:srgbClr val="DBDBDB"/>
              </a:gs>
              <a:gs pos="100000">
                <a:srgbClr val="DBDBDB">
                  <a:gamma/>
                  <a:tint val="22353"/>
                  <a:invGamma/>
                </a:srgbClr>
              </a:gs>
            </a:gsLst>
            <a:lin ang="5400000" scaled="1"/>
          </a:gradFill>
          <a:ln w="28575" algn="ctr">
            <a:solidFill>
              <a:srgbClr val="C0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de-DE">
              <a:solidFill>
                <a:srgbClr val="000000"/>
              </a:solidFill>
              <a:ea typeface="+mn-ea"/>
            </a:endParaRPr>
          </a:p>
        </p:txBody>
      </p:sp>
      <p:sp>
        <p:nvSpPr>
          <p:cNvPr id="39" name="Rectangle 46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000" y="1997763"/>
            <a:ext cx="3384000" cy="344791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DDDDDD"/>
              </a:gs>
            </a:gsLst>
            <a:lin ang="5400000" scaled="1"/>
          </a:gradFill>
          <a:ln w="12700" algn="ctr">
            <a:solidFill>
              <a:srgbClr val="C0C0C0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0" rIns="0" bIns="0" anchor="ctr"/>
          <a:lstStyle/>
          <a:p>
            <a:pPr defTabSz="801688" eaLnBrk="0" hangingPunct="0">
              <a:defRPr/>
            </a:pPr>
            <a:endParaRPr lang="de-DE" b="1" dirty="0">
              <a:solidFill>
                <a:srgbClr val="000000"/>
              </a:solidFill>
              <a:latin typeface="Calibri" pitchFamily="34" charset="0"/>
              <a:ea typeface="+mn-ea"/>
            </a:endParaRPr>
          </a:p>
        </p:txBody>
      </p:sp>
      <p:sp>
        <p:nvSpPr>
          <p:cNvPr id="40" name="Rectangle 5" descr="© INSCALE GmbH, 26.05.2010&#10;http://www.presentationload.com/"/>
          <p:cNvSpPr>
            <a:spLocks noChangeArrowheads="1"/>
          </p:cNvSpPr>
          <p:nvPr/>
        </p:nvSpPr>
        <p:spPr bwMode="gray">
          <a:xfrm>
            <a:off x="684339" y="2309022"/>
            <a:ext cx="3384000" cy="318995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44000" bIns="72000"/>
          <a:lstStyle/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购汇计算器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结汇计算器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外汇间兑换计算器</a:t>
            </a:r>
            <a:endParaRPr lang="en-US" altLang="zh-CN" dirty="0" smtClean="0">
              <a:solidFill>
                <a:srgbClr val="000000"/>
              </a:solidFill>
            </a:endParaRPr>
          </a:p>
          <a:p>
            <a:pPr marL="355600" indent="-190500">
              <a:lnSpc>
                <a:spcPct val="95000"/>
              </a:lnSpc>
              <a:spcAft>
                <a:spcPct val="40000"/>
              </a:spcAft>
              <a:buClr>
                <a:srgbClr val="292929"/>
              </a:buClr>
              <a:buFont typeface="Wingdings" pitchFamily="2" charset="2"/>
              <a:buChar char="§"/>
            </a:pPr>
            <a:r>
              <a:rPr lang="zh-CN" altLang="en-US" dirty="0" smtClean="0">
                <a:solidFill>
                  <a:srgbClr val="000000"/>
                </a:solidFill>
              </a:rPr>
              <a:t>外币储蓄计算器</a:t>
            </a:r>
            <a:endParaRPr lang="de-DE" altLang="zh-CN" dirty="0">
              <a:solidFill>
                <a:srgbClr val="000000"/>
              </a:solidFill>
            </a:endParaRPr>
          </a:p>
        </p:txBody>
      </p:sp>
      <p:pic>
        <p:nvPicPr>
          <p:cNvPr id="11" name="图片 10" descr="2.jpg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38012" y="2001077"/>
            <a:ext cx="4172674" cy="35099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7942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角圆角矩形 5"/>
          <p:cNvSpPr>
            <a:spLocks noChangeArrowheads="1"/>
          </p:cNvSpPr>
          <p:nvPr/>
        </p:nvSpPr>
        <p:spPr bwMode="auto">
          <a:xfrm rot="21346829">
            <a:off x="1073646" y="1818827"/>
            <a:ext cx="6954838" cy="3879850"/>
          </a:xfrm>
          <a:custGeom>
            <a:avLst/>
            <a:gdLst>
              <a:gd name="T0" fmla="*/ 6954838 w 6954838"/>
              <a:gd name="T1" fmla="*/ 1939925 h 3879850"/>
              <a:gd name="T2" fmla="*/ 3477419 w 6954838"/>
              <a:gd name="T3" fmla="*/ 3879850 h 3879850"/>
              <a:gd name="T4" fmla="*/ 0 w 6954838"/>
              <a:gd name="T5" fmla="*/ 1939925 h 3879850"/>
              <a:gd name="T6" fmla="*/ 3477419 w 6954838"/>
              <a:gd name="T7" fmla="*/ 0 h 387985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144114 w 6954838"/>
              <a:gd name="T13" fmla="*/ 144114 h 3879850"/>
              <a:gd name="T14" fmla="*/ 6810724 w 6954838"/>
              <a:gd name="T15" fmla="*/ 3735736 h 3879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54838" h="3879850">
                <a:moveTo>
                  <a:pt x="492043" y="0"/>
                </a:moveTo>
                <a:lnTo>
                  <a:pt x="6954838" y="0"/>
                </a:lnTo>
                <a:lnTo>
                  <a:pt x="6954838" y="3387807"/>
                </a:lnTo>
                <a:cubicBezTo>
                  <a:pt x="6954838" y="3659554"/>
                  <a:pt x="6734542" y="3879849"/>
                  <a:pt x="6462795" y="3879850"/>
                </a:cubicBezTo>
                <a:lnTo>
                  <a:pt x="0" y="3879850"/>
                </a:lnTo>
                <a:lnTo>
                  <a:pt x="0" y="492043"/>
                </a:lnTo>
                <a:cubicBezTo>
                  <a:pt x="0" y="220295"/>
                  <a:pt x="220295" y="0"/>
                  <a:pt x="492043" y="1"/>
                </a:cubicBezTo>
                <a:cubicBezTo>
                  <a:pt x="492043" y="1"/>
                  <a:pt x="492043" y="1"/>
                  <a:pt x="492043" y="1"/>
                </a:cubicBezTo>
                <a:lnTo>
                  <a:pt x="492043" y="0"/>
                </a:lnTo>
                <a:close/>
              </a:path>
            </a:pathLst>
          </a:custGeom>
          <a:gradFill rotWithShape="1">
            <a:gsLst>
              <a:gs pos="0">
                <a:srgbClr val="00B0F0"/>
              </a:gs>
              <a:gs pos="100000">
                <a:srgbClr val="0070C0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5" name="Picture 3" descr="C:\TDDOWNLOAD\penc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6740"/>
            <a:ext cx="10001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 rot="21306865">
            <a:off x="1210462" y="2837831"/>
            <a:ext cx="6454775" cy="1066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6600" dirty="0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教 师 端</a:t>
            </a:r>
            <a:endParaRPr lang="en-US" altLang="zh-CN" sz="6600" dirty="0" smtClean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5400" dirty="0" smtClean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" name="Picture 2" descr="E:\我的PPT库\PPT图标库\水晶图标\1500PNG图标\png-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15" y="9391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21283875">
            <a:off x="3172189" y="4358859"/>
            <a:ext cx="294867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课程管理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  <a:p>
            <a:pPr lvl="0"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考核管理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 rot="21283875">
            <a:off x="5332429" y="4195162"/>
            <a:ext cx="294867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实操管理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  <a:p>
            <a:pPr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学生管理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/>
          <p:cNvSpPr>
            <a:spLocks noChangeArrowheads="1"/>
          </p:cNvSpPr>
          <p:nvPr/>
        </p:nvSpPr>
        <p:spPr bwMode="gray">
          <a:xfrm>
            <a:off x="914816" y="252344"/>
            <a:ext cx="1219901" cy="1073200"/>
          </a:xfrm>
          <a:prstGeom prst="rect">
            <a:avLst/>
          </a:prstGeom>
          <a:gradFill rotWithShape="1">
            <a:gsLst>
              <a:gs pos="0">
                <a:srgbClr val="FF0000"/>
              </a:gs>
              <a:gs pos="50000">
                <a:srgbClr val="FA4C5D"/>
              </a:gs>
              <a:gs pos="100000">
                <a:srgbClr val="FF0000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FFFFFF"/>
                </a:solidFill>
              </a:rPr>
              <a:t>课程管理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gray">
          <a:xfrm>
            <a:off x="899592" y="1563712"/>
            <a:ext cx="1219901" cy="1073200"/>
          </a:xfrm>
          <a:prstGeom prst="rect">
            <a:avLst/>
          </a:prstGeom>
          <a:gradFill rotWithShape="1">
            <a:gsLst>
              <a:gs pos="0">
                <a:srgbClr val="3DF1C6"/>
              </a:gs>
              <a:gs pos="50000">
                <a:srgbClr val="53FFA1"/>
              </a:gs>
              <a:gs pos="100000">
                <a:srgbClr val="0FD3A4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实操管理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gray">
          <a:xfrm>
            <a:off x="899592" y="2859856"/>
            <a:ext cx="1219901" cy="1073200"/>
          </a:xfrm>
          <a:prstGeom prst="rect">
            <a:avLst/>
          </a:prstGeom>
          <a:gradFill rotWithShape="1">
            <a:gsLst>
              <a:gs pos="0">
                <a:srgbClr val="0061B2"/>
              </a:gs>
              <a:gs pos="50000">
                <a:srgbClr val="0061B2">
                  <a:gamma/>
                  <a:tint val="60784"/>
                  <a:invGamma/>
                </a:srgbClr>
              </a:gs>
              <a:gs pos="100000">
                <a:srgbClr val="0061B2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考核管理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7" name="Rectangle 3"/>
          <p:cNvSpPr>
            <a:spLocks noChangeArrowheads="1"/>
          </p:cNvSpPr>
          <p:nvPr/>
        </p:nvSpPr>
        <p:spPr bwMode="gray">
          <a:xfrm>
            <a:off x="2123728" y="252000"/>
            <a:ext cx="6465496" cy="1072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72000" rIns="36000" bIns="72000" anchor="ctr" anchorCtr="0"/>
          <a:lstStyle/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发布课程资源，控制各授课班级教学进度</a:t>
            </a:r>
          </a:p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排序、新增、编辑、隐藏课程资源</a:t>
            </a:r>
          </a:p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查看和下载课程资源</a:t>
            </a:r>
            <a:endParaRPr lang="zh-CN" altLang="en-US" sz="1600" dirty="0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gray">
          <a:xfrm>
            <a:off x="2123728" y="1562688"/>
            <a:ext cx="6480720" cy="1072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72000" rIns="36000" bIns="72000" anchor="ctr" anchorCtr="0"/>
          <a:lstStyle/>
          <a:p>
            <a:pPr indent="177800">
              <a:buFont typeface="Arial" pitchFamily="34" charset="0"/>
              <a:buChar char="•"/>
            </a:pPr>
            <a:r>
              <a:rPr lang="zh-CN" altLang="en-US" sz="1600" dirty="0" smtClean="0"/>
              <a:t>发布实操资源，控制各授课班级教学进度</a:t>
            </a:r>
          </a:p>
          <a:p>
            <a:pPr indent="177800">
              <a:buFont typeface="Arial" pitchFamily="34" charset="0"/>
              <a:buChar char="•"/>
            </a:pPr>
            <a:r>
              <a:rPr lang="zh-CN" altLang="en-US" sz="1600" dirty="0" smtClean="0"/>
              <a:t>查看实操资源</a:t>
            </a:r>
          </a:p>
          <a:p>
            <a:pPr indent="177800">
              <a:buFont typeface="Arial" pitchFamily="34" charset="0"/>
              <a:buChar char="•"/>
            </a:pPr>
            <a:r>
              <a:rPr lang="zh-CN" altLang="en-US" sz="1600" dirty="0" smtClean="0"/>
              <a:t>下载实操资源</a:t>
            </a:r>
          </a:p>
          <a:p>
            <a:pPr marL="190500" marR="0" lvl="0" indent="-19050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20000"/>
              </a:spcAft>
              <a:buClr>
                <a:srgbClr val="292929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GB" sz="16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gray">
          <a:xfrm>
            <a:off x="2123728" y="2859856"/>
            <a:ext cx="6480720" cy="1072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72000" rIns="36000" bIns="72000"/>
          <a:lstStyle/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发布考核资源，控制各授课班级教学进度</a:t>
            </a:r>
          </a:p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查看考核试卷及标准答案</a:t>
            </a:r>
          </a:p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查看各班级成绩统计、各学生分数及答题详情</a:t>
            </a:r>
            <a:endParaRPr lang="en-US" altLang="zh-CN" sz="1600" dirty="0" smtClean="0"/>
          </a:p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试题管理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gray">
          <a:xfrm>
            <a:off x="899592" y="4162920"/>
            <a:ext cx="1219901" cy="1073200"/>
          </a:xfrm>
          <a:prstGeom prst="rect">
            <a:avLst/>
          </a:prstGeom>
          <a:gradFill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认证平台管理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gray">
          <a:xfrm>
            <a:off x="899592" y="5452144"/>
            <a:ext cx="1219901" cy="1073200"/>
          </a:xfrm>
          <a:prstGeom prst="rect">
            <a:avLst/>
          </a:prstGeom>
          <a:gradFill rotWithShape="1">
            <a:gsLst>
              <a:gs pos="0">
                <a:srgbClr val="FFC000"/>
              </a:gs>
              <a:gs pos="50000">
                <a:srgbClr val="FFFF00"/>
              </a:gs>
              <a:gs pos="100000">
                <a:srgbClr val="FFC000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801688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学生管理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gray">
          <a:xfrm>
            <a:off x="2123728" y="4162920"/>
            <a:ext cx="6624736" cy="1072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72000" rIns="36000" bIns="72000" anchor="ctr" anchorCtr="0"/>
          <a:lstStyle/>
          <a:p>
            <a:pPr lvl="0" indent="177800">
              <a:buFont typeface="Arial" pitchFamily="34" charset="0"/>
              <a:buChar char="•"/>
            </a:pPr>
            <a:r>
              <a:rPr lang="zh-CN" altLang="en-US" sz="1600" dirty="0" smtClean="0"/>
              <a:t>发布认证考试资源，控制各授课班级教学进度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gray">
          <a:xfrm>
            <a:off x="2123728" y="5452144"/>
            <a:ext cx="6624736" cy="10732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 w="12700">
            <a:solidFill>
              <a:srgbClr val="DDDDDD"/>
            </a:solidFill>
            <a:miter lim="800000"/>
            <a:headEnd/>
            <a:tailEnd/>
          </a:ln>
          <a:effectLst>
            <a:outerShdw dist="53882" dir="2700000" algn="ctr" rotWithShape="0">
              <a:srgbClr val="808080">
                <a:alpha val="50000"/>
              </a:srgbClr>
            </a:outerShdw>
          </a:effectLst>
        </p:spPr>
        <p:txBody>
          <a:bodyPr lIns="216000" tIns="72000" rIns="36000" bIns="72000" anchor="ctr" anchorCtr="0"/>
          <a:lstStyle/>
          <a:p>
            <a:pPr indent="177800">
              <a:buFont typeface="Arial" pitchFamily="34" charset="0"/>
              <a:buChar char="•"/>
            </a:pPr>
            <a:r>
              <a:rPr lang="zh-CN" altLang="en-US" sz="1600" dirty="0" smtClean="0"/>
              <a:t>增删改查学生基本信息（含批量导入、导出功能）</a:t>
            </a:r>
          </a:p>
          <a:p>
            <a:pPr indent="177800">
              <a:buFont typeface="Arial" pitchFamily="34" charset="0"/>
              <a:buChar char="•"/>
            </a:pPr>
            <a:r>
              <a:rPr lang="zh-CN" altLang="en-US" sz="1600" dirty="0" smtClean="0"/>
              <a:t>重置学生密码</a:t>
            </a:r>
          </a:p>
          <a:p>
            <a:pPr indent="177800">
              <a:buFont typeface="Arial" pitchFamily="34" charset="0"/>
              <a:buChar char="•"/>
            </a:pPr>
            <a:r>
              <a:rPr lang="zh-CN" altLang="en-US" sz="1600" dirty="0" smtClean="0"/>
              <a:t>查看学生总成绩排名、各次考核成绩统计图及各考核的试卷答题详情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0" y="4437112"/>
            <a:ext cx="9144000" cy="2420888"/>
          </a:xfrm>
          <a:prstGeom prst="rect">
            <a:avLst/>
          </a:prstGeom>
          <a:solidFill>
            <a:srgbClr val="92D050">
              <a:alpha val="65000"/>
            </a:srgb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5536" y="4437112"/>
            <a:ext cx="8496944" cy="2787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850">
              <a:lnSpc>
                <a:spcPts val="3000"/>
              </a:lnSpc>
            </a:pPr>
            <a:r>
              <a:rPr lang="zh-CN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国泰安投资理财教学系统</a:t>
            </a:r>
            <a:r>
              <a:rPr lang="en-US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V1.1</a:t>
            </a:r>
            <a:r>
              <a:rPr lang="zh-CN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是一款针对个人投资理财课程的教学练考一体化产品。系统以趣味性、案例化的</a:t>
            </a:r>
            <a:r>
              <a:rPr lang="en-US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zh-CN" sz="17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展现书本上晦涩难懂的知识点，提高学生的学习兴趣和学习质量；针对性的增加了模拟营销、证券开户、理财规划等各类常见金融实务场景的仿真实训，加深学生对理财知识理解和技能运用的同时，提升学生的就业能力；并高保真现行保险、证券、银行从业资格认证的考试平台，让学生练习历年考试真题的同时，熟悉考试系统环境，帮助学生备考取得相关证照。</a:t>
            </a:r>
          </a:p>
          <a:p>
            <a:pPr>
              <a:lnSpc>
                <a:spcPct val="150000"/>
              </a:lnSpc>
            </a:pPr>
            <a:endParaRPr lang="zh-CN" altLang="en-US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62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69058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619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782" cy="6597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581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506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0919" y="-27384"/>
            <a:ext cx="9164919" cy="6526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56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576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585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zh-CN" altLang="zh-CN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</a:t>
            </a:r>
            <a:endParaRPr lang="zh-CN" altLang="zh-CN" b="1" dirty="0"/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-417513" y="3457004"/>
            <a:ext cx="2860676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zh-CN" sz="287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B</a:t>
            </a:r>
            <a:endParaRPr lang="zh-CN" altLang="zh-CN" dirty="0"/>
          </a:p>
        </p:txBody>
      </p:sp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4211638" y="2276475"/>
            <a:ext cx="28813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产品定位</a:t>
            </a:r>
            <a:endParaRPr lang="zh-CN" dirty="0"/>
          </a:p>
        </p:txBody>
      </p:sp>
      <p:sp>
        <p:nvSpPr>
          <p:cNvPr id="6" name="TextBox 17"/>
          <p:cNvSpPr>
            <a:spLocks noChangeArrowheads="1"/>
          </p:cNvSpPr>
          <p:nvPr/>
        </p:nvSpPr>
        <p:spPr bwMode="auto">
          <a:xfrm>
            <a:off x="5580112" y="3327375"/>
            <a:ext cx="356388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  <a:sym typeface="方正超粗黑简体" pitchFamily="1" charset="-122"/>
              </a:rPr>
              <a:t>面向的市场及解决的问题</a:t>
            </a:r>
            <a:endParaRPr lang="zh-CN" altLang="zh-CN" sz="2400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423394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对角圆角矩形 5"/>
          <p:cNvSpPr>
            <a:spLocks noChangeArrowheads="1"/>
          </p:cNvSpPr>
          <p:nvPr/>
        </p:nvSpPr>
        <p:spPr bwMode="auto">
          <a:xfrm rot="21346829">
            <a:off x="1073646" y="1818827"/>
            <a:ext cx="6954838" cy="3879850"/>
          </a:xfrm>
          <a:custGeom>
            <a:avLst/>
            <a:gdLst>
              <a:gd name="T0" fmla="*/ 6954838 w 6954838"/>
              <a:gd name="T1" fmla="*/ 1939925 h 3879850"/>
              <a:gd name="T2" fmla="*/ 3477419 w 6954838"/>
              <a:gd name="T3" fmla="*/ 3879850 h 3879850"/>
              <a:gd name="T4" fmla="*/ 0 w 6954838"/>
              <a:gd name="T5" fmla="*/ 1939925 h 3879850"/>
              <a:gd name="T6" fmla="*/ 3477419 w 6954838"/>
              <a:gd name="T7" fmla="*/ 0 h 3879850"/>
              <a:gd name="T8" fmla="*/ 0 60000 65536"/>
              <a:gd name="T9" fmla="*/ 5898240 60000 65536"/>
              <a:gd name="T10" fmla="*/ 11796480 60000 65536"/>
              <a:gd name="T11" fmla="*/ 17694720 60000 65536"/>
              <a:gd name="T12" fmla="*/ 144114 w 6954838"/>
              <a:gd name="T13" fmla="*/ 144114 h 3879850"/>
              <a:gd name="T14" fmla="*/ 6810724 w 6954838"/>
              <a:gd name="T15" fmla="*/ 3735736 h 3879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54838" h="3879850">
                <a:moveTo>
                  <a:pt x="492043" y="0"/>
                </a:moveTo>
                <a:lnTo>
                  <a:pt x="6954838" y="0"/>
                </a:lnTo>
                <a:lnTo>
                  <a:pt x="6954838" y="3387807"/>
                </a:lnTo>
                <a:cubicBezTo>
                  <a:pt x="6954838" y="3659554"/>
                  <a:pt x="6734542" y="3879849"/>
                  <a:pt x="6462795" y="3879850"/>
                </a:cubicBezTo>
                <a:lnTo>
                  <a:pt x="0" y="3879850"/>
                </a:lnTo>
                <a:lnTo>
                  <a:pt x="0" y="492043"/>
                </a:lnTo>
                <a:cubicBezTo>
                  <a:pt x="0" y="220295"/>
                  <a:pt x="220295" y="0"/>
                  <a:pt x="492043" y="1"/>
                </a:cubicBezTo>
                <a:cubicBezTo>
                  <a:pt x="492043" y="1"/>
                  <a:pt x="492043" y="1"/>
                  <a:pt x="492043" y="1"/>
                </a:cubicBezTo>
                <a:lnTo>
                  <a:pt x="492043" y="0"/>
                </a:lnTo>
                <a:close/>
              </a:path>
            </a:pathLst>
          </a:custGeom>
          <a:gradFill rotWithShape="1">
            <a:gsLst>
              <a:gs pos="0">
                <a:srgbClr val="00B0F0"/>
              </a:gs>
              <a:gs pos="100000">
                <a:srgbClr val="0070C0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4000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5" name="Picture 3" descr="C:\TDDOWNLOAD\penc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626740"/>
            <a:ext cx="1000125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 rot="21306865">
            <a:off x="1210462" y="2837831"/>
            <a:ext cx="6454775" cy="106654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6600" dirty="0" smtClean="0">
                <a:solidFill>
                  <a:schemeClr val="bg1"/>
                </a:solidFill>
                <a:latin typeface="华文琥珀" pitchFamily="2" charset="-122"/>
                <a:ea typeface="华文琥珀" pitchFamily="2" charset="-122"/>
              </a:rPr>
              <a:t>管 理 员 端</a:t>
            </a:r>
            <a:endParaRPr lang="en-US" altLang="zh-CN" sz="6600" dirty="0" smtClean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zh-CN" sz="5400" dirty="0" smtClean="0">
              <a:solidFill>
                <a:schemeClr val="bg1"/>
              </a:solidFill>
              <a:latin typeface="华文琥珀" pitchFamily="2" charset="-122"/>
              <a:ea typeface="华文琥珀" pitchFamily="2" charset="-122"/>
            </a:endParaRPr>
          </a:p>
        </p:txBody>
      </p:sp>
      <p:pic>
        <p:nvPicPr>
          <p:cNvPr id="7" name="Picture 2" descr="E:\我的PPT库\PPT图标库\水晶图标\1500PNG图标\png-050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515" y="9391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 rot="21283875">
            <a:off x="4453974" y="4070826"/>
            <a:ext cx="2948670" cy="1040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班级管理</a:t>
            </a:r>
            <a:endParaRPr lang="en-US" altLang="zh-CN" sz="2800" dirty="0" smtClean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  <a:p>
            <a:pPr lvl="0" algn="ctr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lang="en-US" altLang="zh-CN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教师管理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​​ 6"/>
          <p:cNvSpPr/>
          <p:nvPr/>
        </p:nvSpPr>
        <p:spPr>
          <a:xfrm>
            <a:off x="611188" y="1556047"/>
            <a:ext cx="3600450" cy="1800226"/>
          </a:xfrm>
          <a:prstGeom prst="roundRect">
            <a:avLst>
              <a:gd name="adj" fmla="val 9948"/>
            </a:avLst>
          </a:prstGeom>
          <a:gradFill flip="none" rotWithShape="1">
            <a:gsLst>
              <a:gs pos="0">
                <a:srgbClr val="09BFFF"/>
              </a:gs>
              <a:gs pos="16700">
                <a:srgbClr val="009AD0"/>
              </a:gs>
              <a:gs pos="100000">
                <a:srgbClr val="57D3FF"/>
              </a:gs>
            </a:gsLst>
            <a:lin ang="16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同侧圆角矩形 4"/>
          <p:cNvSpPr/>
          <p:nvPr/>
        </p:nvSpPr>
        <p:spPr>
          <a:xfrm>
            <a:off x="644525" y="1556047"/>
            <a:ext cx="3600450" cy="792162"/>
          </a:xfrm>
          <a:prstGeom prst="round2SameRect">
            <a:avLst/>
          </a:prstGeom>
          <a:gradFill flip="none" rotWithShape="1">
            <a:gsLst>
              <a:gs pos="52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bg1">
                  <a:lumMod val="96000"/>
                  <a:alpha val="14000"/>
                </a:schemeClr>
              </a:gs>
            </a:gsLst>
            <a:lin ang="46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圆角矩形​​ 8"/>
          <p:cNvSpPr/>
          <p:nvPr/>
        </p:nvSpPr>
        <p:spPr>
          <a:xfrm>
            <a:off x="611188" y="3429297"/>
            <a:ext cx="3600450" cy="4191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修改 </a:t>
            </a:r>
            <a:r>
              <a:rPr lang="zh-CN" altLang="en-US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学校 </a:t>
            </a:r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名称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​​ 10"/>
          <p:cNvSpPr/>
          <p:nvPr/>
        </p:nvSpPr>
        <p:spPr>
          <a:xfrm>
            <a:off x="611188" y="3938885"/>
            <a:ext cx="3600450" cy="4206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新增、删除、修改 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院系 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​​ 12"/>
          <p:cNvSpPr/>
          <p:nvPr/>
        </p:nvSpPr>
        <p:spPr>
          <a:xfrm>
            <a:off x="611188" y="4448472"/>
            <a:ext cx="3600450" cy="4206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新增、删除、修改 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班级 </a:t>
            </a:r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</a:p>
        </p:txBody>
      </p:sp>
      <p:sp>
        <p:nvSpPr>
          <p:cNvPr id="9" name="圆角矩形​​ 14"/>
          <p:cNvSpPr/>
          <p:nvPr/>
        </p:nvSpPr>
        <p:spPr>
          <a:xfrm>
            <a:off x="4927600" y="1556047"/>
            <a:ext cx="3600450" cy="1800226"/>
          </a:xfrm>
          <a:prstGeom prst="roundRect">
            <a:avLst>
              <a:gd name="adj" fmla="val 9948"/>
            </a:avLst>
          </a:prstGeom>
          <a:gradFill flip="none" rotWithShape="1">
            <a:gsLst>
              <a:gs pos="0">
                <a:srgbClr val="09BFFF"/>
              </a:gs>
              <a:gs pos="16700">
                <a:srgbClr val="009AD0"/>
              </a:gs>
              <a:gs pos="100000">
                <a:srgbClr val="57D3FF"/>
              </a:gs>
            </a:gsLst>
            <a:lin ang="16200000" scaled="0"/>
            <a:tileRect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2" descr="http://www.iconpng.com/png/vistasoftware/plus__orang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1989434"/>
            <a:ext cx="1295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圆角矩形​​ 17"/>
          <p:cNvSpPr/>
          <p:nvPr/>
        </p:nvSpPr>
        <p:spPr>
          <a:xfrm>
            <a:off x="4927600" y="3429297"/>
            <a:ext cx="3600450" cy="4191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新增、删除、修改教师信息</a:t>
            </a:r>
            <a:endParaRPr lang="en-US" altLang="zh-CN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​​ 18"/>
          <p:cNvSpPr/>
          <p:nvPr/>
        </p:nvSpPr>
        <p:spPr>
          <a:xfrm>
            <a:off x="4927600" y="3938885"/>
            <a:ext cx="3600450" cy="42068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重置教师密码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​​ 19"/>
          <p:cNvSpPr/>
          <p:nvPr/>
        </p:nvSpPr>
        <p:spPr>
          <a:xfrm>
            <a:off x="4927600" y="4448472"/>
            <a:ext cx="3600450" cy="4206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对教师和授课班级进行绑定</a:t>
            </a:r>
          </a:p>
        </p:txBody>
      </p:sp>
      <p:sp>
        <p:nvSpPr>
          <p:cNvPr id="16" name="矩形​​ 22"/>
          <p:cNvSpPr>
            <a:spLocks noChangeArrowheads="1"/>
          </p:cNvSpPr>
          <p:nvPr/>
        </p:nvSpPr>
        <p:spPr bwMode="auto">
          <a:xfrm>
            <a:off x="1259632" y="2185875"/>
            <a:ext cx="20313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班级管理</a:t>
            </a:r>
          </a:p>
          <a:p>
            <a:pPr algn="ctr"/>
            <a:endParaRPr lang="zh-CN" altLang="en-US" sz="3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Arial Unicode MS" pitchFamily="34" charset="-122"/>
            </a:endParaRPr>
          </a:p>
        </p:txBody>
      </p:sp>
      <p:sp>
        <p:nvSpPr>
          <p:cNvPr id="17" name="同侧圆角矩形 16"/>
          <p:cNvSpPr/>
          <p:nvPr/>
        </p:nvSpPr>
        <p:spPr>
          <a:xfrm>
            <a:off x="4927600" y="1556047"/>
            <a:ext cx="3600450" cy="792162"/>
          </a:xfrm>
          <a:prstGeom prst="round2SameRect">
            <a:avLst/>
          </a:prstGeom>
          <a:gradFill flip="none" rotWithShape="1">
            <a:gsLst>
              <a:gs pos="52000">
                <a:schemeClr val="bg1">
                  <a:alpha val="0"/>
                </a:schemeClr>
              </a:gs>
              <a:gs pos="0">
                <a:schemeClr val="bg1">
                  <a:alpha val="0"/>
                </a:schemeClr>
              </a:gs>
              <a:gs pos="50000">
                <a:schemeClr val="bg1">
                  <a:lumMod val="96000"/>
                  <a:alpha val="14000"/>
                </a:schemeClr>
              </a:gs>
            </a:gsLst>
            <a:lin ang="468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矩形​​ 23"/>
          <p:cNvSpPr>
            <a:spLocks noChangeArrowheads="1"/>
          </p:cNvSpPr>
          <p:nvPr/>
        </p:nvSpPr>
        <p:spPr bwMode="auto">
          <a:xfrm>
            <a:off x="5781034" y="2185875"/>
            <a:ext cx="203132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教师管理</a:t>
            </a:r>
          </a:p>
          <a:p>
            <a:pPr algn="ctr"/>
            <a:endParaRPr lang="zh-CN" altLang="en-US" sz="3600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-27384"/>
            <a:ext cx="9143999" cy="650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7384"/>
            <a:ext cx="9144000" cy="65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1C7D06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</a:t>
            </a:r>
            <a:endParaRPr lang="zh-CN" altLang="zh-CN" b="1" dirty="0"/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-417513" y="3457004"/>
            <a:ext cx="2860676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7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E</a:t>
            </a:r>
            <a:endParaRPr lang="zh-CN" altLang="zh-CN" dirty="0"/>
          </a:p>
        </p:txBody>
      </p:sp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4211638" y="2276475"/>
            <a:ext cx="28813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实操展示</a:t>
            </a:r>
            <a:endParaRPr lang="zh-CN" dirty="0"/>
          </a:p>
        </p:txBody>
      </p:sp>
      <p:sp>
        <p:nvSpPr>
          <p:cNvPr id="6" name="TextBox 17"/>
          <p:cNvSpPr>
            <a:spLocks noChangeArrowheads="1"/>
          </p:cNvSpPr>
          <p:nvPr/>
        </p:nvSpPr>
        <p:spPr bwMode="auto">
          <a:xfrm>
            <a:off x="6516216" y="3327375"/>
            <a:ext cx="262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  <a:sym typeface="方正超粗黑简体" pitchFamily="1" charset="-122"/>
              </a:rPr>
              <a:t>常见金融业务训练</a:t>
            </a:r>
            <a:endParaRPr lang="zh-CN" altLang="zh-CN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2"/>
          <p:cNvSpPr>
            <a:spLocks noChangeArrowheads="1"/>
          </p:cNvSpPr>
          <p:nvPr/>
        </p:nvSpPr>
        <p:spPr bwMode="auto">
          <a:xfrm>
            <a:off x="0" y="3151188"/>
            <a:ext cx="9144000" cy="3722687"/>
          </a:xfrm>
          <a:prstGeom prst="rect">
            <a:avLst/>
          </a:prstGeom>
          <a:solidFill>
            <a:srgbClr val="1C7D06"/>
          </a:solidFill>
          <a:ln w="9525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理财规划类</a:t>
            </a:r>
            <a:endParaRPr lang="en-US" altLang="zh-CN" sz="36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" name="矩形 5"/>
          <p:cNvSpPr>
            <a:spLocks noChangeArrowheads="1"/>
          </p:cNvSpPr>
          <p:nvPr/>
        </p:nvSpPr>
        <p:spPr bwMode="auto">
          <a:xfrm>
            <a:off x="0" y="2827338"/>
            <a:ext cx="3203575" cy="647700"/>
          </a:xfrm>
          <a:prstGeom prst="rect">
            <a:avLst/>
          </a:prstGeom>
          <a:solidFill>
            <a:schemeClr val="tx1"/>
          </a:solidFill>
          <a:ln w="254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NO.1</a:t>
            </a:r>
            <a:endParaRPr lang="zh-CN" altLang="zh-CN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2"/>
          <p:cNvSpPr>
            <a:spLocks noChangeArrowheads="1"/>
          </p:cNvSpPr>
          <p:nvPr/>
        </p:nvSpPr>
        <p:spPr bwMode="auto">
          <a:xfrm>
            <a:off x="0" y="3151188"/>
            <a:ext cx="9144000" cy="3722687"/>
          </a:xfrm>
          <a:prstGeom prst="rect">
            <a:avLst/>
          </a:prstGeom>
          <a:solidFill>
            <a:srgbClr val="DAA600"/>
          </a:solidFill>
          <a:ln w="9525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业务办理流程类</a:t>
            </a:r>
            <a:endParaRPr lang="zh-CN" altLang="zh-CN" dirty="0"/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0" y="2827338"/>
            <a:ext cx="3203575" cy="647700"/>
          </a:xfrm>
          <a:prstGeom prst="rect">
            <a:avLst/>
          </a:prstGeom>
          <a:solidFill>
            <a:schemeClr val="tx1"/>
          </a:solidFill>
          <a:ln w="254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NO.2</a:t>
            </a:r>
            <a:endParaRPr lang="zh-CN" altLang="zh-CN" sz="3200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332656"/>
            <a:ext cx="8479585" cy="2298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20000">
              <a:lnSpc>
                <a:spcPts val="4300"/>
              </a:lnSpc>
              <a:spcBef>
                <a:spcPct val="20000"/>
              </a:spcBef>
            </a:pPr>
            <a:r>
              <a:rPr lang="zh-CN" altLang="en-US" sz="2600" dirty="0" smtClean="0"/>
              <a:t>该</a:t>
            </a:r>
            <a:r>
              <a:rPr lang="zh-CN" altLang="en-US" sz="2600" dirty="0"/>
              <a:t>产品面向</a:t>
            </a:r>
            <a:r>
              <a:rPr lang="zh-CN" altLang="en-US" sz="2600" dirty="0" smtClean="0"/>
              <a:t>开设</a:t>
            </a:r>
            <a:r>
              <a:rPr lang="zh-CN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个人</a:t>
            </a:r>
            <a:r>
              <a:rPr lang="zh-CN" altLang="en-US" sz="2600" b="1" dirty="0" smtClean="0">
                <a:latin typeface="黑体" pitchFamily="2" charset="-122"/>
                <a:ea typeface="黑体" pitchFamily="2" charset="-122"/>
              </a:rPr>
              <a:t>投资</a:t>
            </a:r>
            <a:r>
              <a:rPr lang="zh-CN" altLang="en-US" sz="2600" b="1" dirty="0">
                <a:latin typeface="黑体" pitchFamily="2" charset="-122"/>
                <a:ea typeface="黑体" pitchFamily="2" charset="-122"/>
              </a:rPr>
              <a:t>理财课程</a:t>
            </a:r>
            <a:r>
              <a:rPr lang="zh-CN" altLang="en-US" sz="2600" dirty="0"/>
              <a:t>的各类院校，重点针对</a:t>
            </a:r>
            <a:r>
              <a:rPr lang="zh-CN" altLang="en-US" sz="3200" dirty="0">
                <a:latin typeface="华文琥珀" pitchFamily="2" charset="-122"/>
                <a:ea typeface="华文琥珀" pitchFamily="2" charset="-122"/>
              </a:rPr>
              <a:t>中职院校</a:t>
            </a:r>
            <a:r>
              <a:rPr lang="zh-CN" altLang="en-US" sz="2600" dirty="0"/>
              <a:t>，解决教学中普遍存在</a:t>
            </a:r>
            <a:r>
              <a:rPr lang="zh-CN" altLang="en-US" sz="2600" dirty="0" smtClean="0"/>
              <a:t>的</a:t>
            </a:r>
            <a:r>
              <a:rPr lang="zh-CN" altLang="en-US" sz="2800" b="1" dirty="0" smtClean="0"/>
              <a:t>“</a:t>
            </a:r>
            <a:r>
              <a:rPr lang="zh-CN" altLang="en-US" sz="2800" b="1" dirty="0">
                <a:solidFill>
                  <a:srgbClr val="1C7D0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学生学习兴趣低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学习能力差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>
                <a:solidFill>
                  <a:srgbClr val="3185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缺乏实训</a:t>
            </a:r>
            <a:r>
              <a:rPr lang="zh-CN" altLang="en-US" sz="2800" b="1" dirty="0" smtClean="0">
                <a:solidFill>
                  <a:srgbClr val="3185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考证难</a:t>
            </a:r>
            <a:r>
              <a:rPr lang="zh-CN" altLang="en-US" sz="2800" b="1" dirty="0" smtClean="0"/>
              <a:t>”</a:t>
            </a:r>
            <a:r>
              <a:rPr lang="zh-CN" altLang="en-US" sz="2600" dirty="0"/>
              <a:t>等</a:t>
            </a:r>
            <a:r>
              <a:rPr lang="zh-CN" altLang="en-US" sz="2600" dirty="0" smtClean="0"/>
              <a:t>教学考试及就业难题</a:t>
            </a:r>
            <a:r>
              <a:rPr lang="zh-CN" altLang="en-US" sz="2600" dirty="0"/>
              <a:t>。</a:t>
            </a:r>
          </a:p>
        </p:txBody>
      </p:sp>
      <p:sp>
        <p:nvSpPr>
          <p:cNvPr id="22" name="Rectangle 41" descr="6e66b30391fd4cdaad3dc782cda63004# #Rectangle 41"/>
          <p:cNvSpPr>
            <a:spLocks noChangeArrowheads="1"/>
          </p:cNvSpPr>
          <p:nvPr/>
        </p:nvSpPr>
        <p:spPr bwMode="auto">
          <a:xfrm>
            <a:off x="1368982" y="3023736"/>
            <a:ext cx="6426231" cy="644525"/>
          </a:xfrm>
          <a:prstGeom prst="rect">
            <a:avLst/>
          </a:prstGeom>
          <a:solidFill>
            <a:srgbClr val="1C7D06"/>
          </a:solidFill>
          <a:ln w="57150" cmpd="sng">
            <a:solidFill>
              <a:srgbClr val="1C7D06"/>
            </a:solidFill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3" name="Rectangle 43" descr="a132ae4addc74f4b85276d58347ebb8e# #Rectangle 43"/>
          <p:cNvSpPr>
            <a:spLocks noChangeArrowheads="1"/>
          </p:cNvSpPr>
          <p:nvPr/>
        </p:nvSpPr>
        <p:spPr bwMode="auto">
          <a:xfrm>
            <a:off x="467544" y="3023736"/>
            <a:ext cx="774569" cy="644525"/>
          </a:xfrm>
          <a:prstGeom prst="rect">
            <a:avLst/>
          </a:prstGeom>
          <a:noFill/>
          <a:ln w="57150" cmpd="sng">
            <a:solidFill>
              <a:srgbClr val="1C7D0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zh-CN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4" name="Rectangle 43" descr="001837f23a444f4ba25ac311f676029c# #Rectangle 43"/>
          <p:cNvSpPr>
            <a:spLocks noChangeArrowheads="1"/>
          </p:cNvSpPr>
          <p:nvPr/>
        </p:nvSpPr>
        <p:spPr bwMode="auto">
          <a:xfrm>
            <a:off x="7973895" y="2996952"/>
            <a:ext cx="774569" cy="684000"/>
          </a:xfrm>
          <a:prstGeom prst="rect">
            <a:avLst/>
          </a:prstGeom>
          <a:solidFill>
            <a:srgbClr val="1C7D06"/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5" name="TextBox 6"/>
          <p:cNvSpPr>
            <a:spLocks noChangeArrowheads="1"/>
          </p:cNvSpPr>
          <p:nvPr/>
        </p:nvSpPr>
        <p:spPr bwMode="auto">
          <a:xfrm>
            <a:off x="1368611" y="2996952"/>
            <a:ext cx="6443749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动画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及游戏任务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形式 趣味性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教学</a:t>
            </a:r>
          </a:p>
          <a:p>
            <a:endParaRPr lang="zh-CN" sz="3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" name="Freeform 23"/>
          <p:cNvSpPr>
            <a:spLocks noChangeArrowheads="1"/>
          </p:cNvSpPr>
          <p:nvPr/>
        </p:nvSpPr>
        <p:spPr bwMode="auto">
          <a:xfrm>
            <a:off x="8100764" y="3077711"/>
            <a:ext cx="608013" cy="541338"/>
          </a:xfrm>
          <a:custGeom>
            <a:avLst/>
            <a:gdLst>
              <a:gd name="T0" fmla="*/ 2 w 140"/>
              <a:gd name="T1" fmla="*/ 94 h 152"/>
              <a:gd name="T2" fmla="*/ 2 w 140"/>
              <a:gd name="T3" fmla="*/ 94 h 152"/>
              <a:gd name="T4" fmla="*/ 0 w 140"/>
              <a:gd name="T5" fmla="*/ 88 h 152"/>
              <a:gd name="T6" fmla="*/ 2 w 140"/>
              <a:gd name="T7" fmla="*/ 82 h 152"/>
              <a:gd name="T8" fmla="*/ 6 w 140"/>
              <a:gd name="T9" fmla="*/ 76 h 152"/>
              <a:gd name="T10" fmla="*/ 20 w 140"/>
              <a:gd name="T11" fmla="*/ 68 h 152"/>
              <a:gd name="T12" fmla="*/ 20 w 140"/>
              <a:gd name="T13" fmla="*/ 68 h 152"/>
              <a:gd name="T14" fmla="*/ 26 w 140"/>
              <a:gd name="T15" fmla="*/ 68 h 152"/>
              <a:gd name="T16" fmla="*/ 28 w 140"/>
              <a:gd name="T17" fmla="*/ 68 h 152"/>
              <a:gd name="T18" fmla="*/ 32 w 140"/>
              <a:gd name="T19" fmla="*/ 72 h 152"/>
              <a:gd name="T20" fmla="*/ 32 w 140"/>
              <a:gd name="T21" fmla="*/ 72 h 152"/>
              <a:gd name="T22" fmla="*/ 38 w 140"/>
              <a:gd name="T23" fmla="*/ 92 h 152"/>
              <a:gd name="T24" fmla="*/ 38 w 140"/>
              <a:gd name="T25" fmla="*/ 92 h 152"/>
              <a:gd name="T26" fmla="*/ 42 w 140"/>
              <a:gd name="T27" fmla="*/ 100 h 152"/>
              <a:gd name="T28" fmla="*/ 44 w 140"/>
              <a:gd name="T29" fmla="*/ 100 h 152"/>
              <a:gd name="T30" fmla="*/ 48 w 140"/>
              <a:gd name="T31" fmla="*/ 94 h 152"/>
              <a:gd name="T32" fmla="*/ 90 w 140"/>
              <a:gd name="T33" fmla="*/ 22 h 152"/>
              <a:gd name="T34" fmla="*/ 90 w 140"/>
              <a:gd name="T35" fmla="*/ 22 h 152"/>
              <a:gd name="T36" fmla="*/ 96 w 140"/>
              <a:gd name="T37" fmla="*/ 16 h 152"/>
              <a:gd name="T38" fmla="*/ 104 w 140"/>
              <a:gd name="T39" fmla="*/ 10 h 152"/>
              <a:gd name="T40" fmla="*/ 112 w 140"/>
              <a:gd name="T41" fmla="*/ 6 h 152"/>
              <a:gd name="T42" fmla="*/ 134 w 140"/>
              <a:gd name="T43" fmla="*/ 0 h 152"/>
              <a:gd name="T44" fmla="*/ 134 w 140"/>
              <a:gd name="T45" fmla="*/ 0 h 152"/>
              <a:gd name="T46" fmla="*/ 136 w 140"/>
              <a:gd name="T47" fmla="*/ 0 h 152"/>
              <a:gd name="T48" fmla="*/ 138 w 140"/>
              <a:gd name="T49" fmla="*/ 0 h 152"/>
              <a:gd name="T50" fmla="*/ 140 w 140"/>
              <a:gd name="T51" fmla="*/ 2 h 152"/>
              <a:gd name="T52" fmla="*/ 140 w 140"/>
              <a:gd name="T53" fmla="*/ 4 h 152"/>
              <a:gd name="T54" fmla="*/ 136 w 140"/>
              <a:gd name="T55" fmla="*/ 10 h 152"/>
              <a:gd name="T56" fmla="*/ 136 w 140"/>
              <a:gd name="T57" fmla="*/ 10 h 152"/>
              <a:gd name="T58" fmla="*/ 110 w 140"/>
              <a:gd name="T59" fmla="*/ 46 h 152"/>
              <a:gd name="T60" fmla="*/ 86 w 140"/>
              <a:gd name="T61" fmla="*/ 82 h 152"/>
              <a:gd name="T62" fmla="*/ 64 w 140"/>
              <a:gd name="T63" fmla="*/ 120 h 152"/>
              <a:gd name="T64" fmla="*/ 52 w 140"/>
              <a:gd name="T65" fmla="*/ 142 h 152"/>
              <a:gd name="T66" fmla="*/ 52 w 140"/>
              <a:gd name="T67" fmla="*/ 142 h 152"/>
              <a:gd name="T68" fmla="*/ 50 w 140"/>
              <a:gd name="T69" fmla="*/ 146 h 152"/>
              <a:gd name="T70" fmla="*/ 46 w 140"/>
              <a:gd name="T71" fmla="*/ 150 h 152"/>
              <a:gd name="T72" fmla="*/ 38 w 140"/>
              <a:gd name="T73" fmla="*/ 150 h 152"/>
              <a:gd name="T74" fmla="*/ 38 w 140"/>
              <a:gd name="T75" fmla="*/ 150 h 152"/>
              <a:gd name="T76" fmla="*/ 26 w 140"/>
              <a:gd name="T77" fmla="*/ 152 h 152"/>
              <a:gd name="T78" fmla="*/ 26 w 140"/>
              <a:gd name="T79" fmla="*/ 152 h 152"/>
              <a:gd name="T80" fmla="*/ 20 w 140"/>
              <a:gd name="T81" fmla="*/ 150 h 152"/>
              <a:gd name="T82" fmla="*/ 18 w 140"/>
              <a:gd name="T83" fmla="*/ 146 h 152"/>
              <a:gd name="T84" fmla="*/ 16 w 140"/>
              <a:gd name="T85" fmla="*/ 142 h 152"/>
              <a:gd name="T86" fmla="*/ 2 w 140"/>
              <a:gd name="T87" fmla="*/ 94 h 1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40"/>
              <a:gd name="T133" fmla="*/ 0 h 152"/>
              <a:gd name="T134" fmla="*/ 140 w 140"/>
              <a:gd name="T135" fmla="*/ 152 h 1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40" h="152">
                <a:moveTo>
                  <a:pt x="2" y="94"/>
                </a:moveTo>
                <a:lnTo>
                  <a:pt x="2" y="94"/>
                </a:lnTo>
                <a:lnTo>
                  <a:pt x="0" y="88"/>
                </a:lnTo>
                <a:lnTo>
                  <a:pt x="2" y="82"/>
                </a:lnTo>
                <a:lnTo>
                  <a:pt x="6" y="76"/>
                </a:lnTo>
                <a:lnTo>
                  <a:pt x="20" y="68"/>
                </a:lnTo>
                <a:lnTo>
                  <a:pt x="26" y="68"/>
                </a:lnTo>
                <a:lnTo>
                  <a:pt x="28" y="68"/>
                </a:lnTo>
                <a:lnTo>
                  <a:pt x="32" y="72"/>
                </a:lnTo>
                <a:lnTo>
                  <a:pt x="38" y="92"/>
                </a:lnTo>
                <a:lnTo>
                  <a:pt x="42" y="100"/>
                </a:lnTo>
                <a:lnTo>
                  <a:pt x="44" y="100"/>
                </a:lnTo>
                <a:lnTo>
                  <a:pt x="48" y="94"/>
                </a:lnTo>
                <a:lnTo>
                  <a:pt x="90" y="22"/>
                </a:lnTo>
                <a:lnTo>
                  <a:pt x="96" y="16"/>
                </a:lnTo>
                <a:lnTo>
                  <a:pt x="104" y="10"/>
                </a:lnTo>
                <a:lnTo>
                  <a:pt x="112" y="6"/>
                </a:lnTo>
                <a:lnTo>
                  <a:pt x="134" y="0"/>
                </a:lnTo>
                <a:lnTo>
                  <a:pt x="136" y="0"/>
                </a:lnTo>
                <a:lnTo>
                  <a:pt x="138" y="0"/>
                </a:lnTo>
                <a:lnTo>
                  <a:pt x="140" y="2"/>
                </a:lnTo>
                <a:lnTo>
                  <a:pt x="140" y="4"/>
                </a:lnTo>
                <a:lnTo>
                  <a:pt x="136" y="10"/>
                </a:lnTo>
                <a:lnTo>
                  <a:pt x="110" y="46"/>
                </a:lnTo>
                <a:lnTo>
                  <a:pt x="86" y="82"/>
                </a:lnTo>
                <a:lnTo>
                  <a:pt x="64" y="120"/>
                </a:lnTo>
                <a:lnTo>
                  <a:pt x="52" y="142"/>
                </a:lnTo>
                <a:lnTo>
                  <a:pt x="50" y="146"/>
                </a:lnTo>
                <a:lnTo>
                  <a:pt x="46" y="150"/>
                </a:lnTo>
                <a:lnTo>
                  <a:pt x="38" y="150"/>
                </a:lnTo>
                <a:lnTo>
                  <a:pt x="26" y="152"/>
                </a:lnTo>
                <a:lnTo>
                  <a:pt x="20" y="150"/>
                </a:lnTo>
                <a:lnTo>
                  <a:pt x="18" y="146"/>
                </a:lnTo>
                <a:lnTo>
                  <a:pt x="16" y="142"/>
                </a:lnTo>
                <a:lnTo>
                  <a:pt x="2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7" name="Rectangle 41" descr="6e66b30391fd4cdaad3dc782cda63004# #Rectangle 41"/>
          <p:cNvSpPr>
            <a:spLocks noChangeArrowheads="1"/>
          </p:cNvSpPr>
          <p:nvPr/>
        </p:nvSpPr>
        <p:spPr bwMode="auto">
          <a:xfrm>
            <a:off x="1368982" y="3952671"/>
            <a:ext cx="6426231" cy="644525"/>
          </a:xfrm>
          <a:prstGeom prst="rect">
            <a:avLst/>
          </a:prstGeom>
          <a:solidFill>
            <a:srgbClr val="FFC000"/>
          </a:solidFill>
          <a:ln w="57150" cmpd="sng">
            <a:solidFill>
              <a:srgbClr val="FFC000"/>
            </a:solidFill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Rectangle 43" descr="a132ae4addc74f4b85276d58347ebb8e# #Rectangle 43"/>
          <p:cNvSpPr>
            <a:spLocks noChangeArrowheads="1"/>
          </p:cNvSpPr>
          <p:nvPr/>
        </p:nvSpPr>
        <p:spPr bwMode="auto">
          <a:xfrm>
            <a:off x="467544" y="3952671"/>
            <a:ext cx="774569" cy="644525"/>
          </a:xfrm>
          <a:prstGeom prst="rect">
            <a:avLst/>
          </a:prstGeom>
          <a:noFill/>
          <a:ln w="57150" cmpd="sng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zh-CN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9" name="Rectangle 43" descr="001837f23a444f4ba25ac311f676029c# #Rectangle 43"/>
          <p:cNvSpPr>
            <a:spLocks noChangeArrowheads="1"/>
          </p:cNvSpPr>
          <p:nvPr/>
        </p:nvSpPr>
        <p:spPr bwMode="auto">
          <a:xfrm>
            <a:off x="7973895" y="3925887"/>
            <a:ext cx="774569" cy="684000"/>
          </a:xfrm>
          <a:prstGeom prst="rect">
            <a:avLst/>
          </a:prstGeom>
          <a:solidFill>
            <a:srgbClr val="FFC000"/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TextBox 6"/>
          <p:cNvSpPr>
            <a:spLocks noChangeArrowheads="1"/>
          </p:cNvSpPr>
          <p:nvPr/>
        </p:nvSpPr>
        <p:spPr bwMode="auto">
          <a:xfrm>
            <a:off x="1329296" y="3935958"/>
            <a:ext cx="648306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案例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化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教学 易化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重点难点内容</a:t>
            </a:r>
          </a:p>
          <a:p>
            <a:endParaRPr lang="zh-CN" sz="32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" name="Freeform 23"/>
          <p:cNvSpPr>
            <a:spLocks noChangeArrowheads="1"/>
          </p:cNvSpPr>
          <p:nvPr/>
        </p:nvSpPr>
        <p:spPr bwMode="auto">
          <a:xfrm>
            <a:off x="8100764" y="4006646"/>
            <a:ext cx="608013" cy="541338"/>
          </a:xfrm>
          <a:custGeom>
            <a:avLst/>
            <a:gdLst>
              <a:gd name="T0" fmla="*/ 2 w 140"/>
              <a:gd name="T1" fmla="*/ 94 h 152"/>
              <a:gd name="T2" fmla="*/ 2 w 140"/>
              <a:gd name="T3" fmla="*/ 94 h 152"/>
              <a:gd name="T4" fmla="*/ 0 w 140"/>
              <a:gd name="T5" fmla="*/ 88 h 152"/>
              <a:gd name="T6" fmla="*/ 2 w 140"/>
              <a:gd name="T7" fmla="*/ 82 h 152"/>
              <a:gd name="T8" fmla="*/ 6 w 140"/>
              <a:gd name="T9" fmla="*/ 76 h 152"/>
              <a:gd name="T10" fmla="*/ 20 w 140"/>
              <a:gd name="T11" fmla="*/ 68 h 152"/>
              <a:gd name="T12" fmla="*/ 20 w 140"/>
              <a:gd name="T13" fmla="*/ 68 h 152"/>
              <a:gd name="T14" fmla="*/ 26 w 140"/>
              <a:gd name="T15" fmla="*/ 68 h 152"/>
              <a:gd name="T16" fmla="*/ 28 w 140"/>
              <a:gd name="T17" fmla="*/ 68 h 152"/>
              <a:gd name="T18" fmla="*/ 32 w 140"/>
              <a:gd name="T19" fmla="*/ 72 h 152"/>
              <a:gd name="T20" fmla="*/ 32 w 140"/>
              <a:gd name="T21" fmla="*/ 72 h 152"/>
              <a:gd name="T22" fmla="*/ 38 w 140"/>
              <a:gd name="T23" fmla="*/ 92 h 152"/>
              <a:gd name="T24" fmla="*/ 38 w 140"/>
              <a:gd name="T25" fmla="*/ 92 h 152"/>
              <a:gd name="T26" fmla="*/ 42 w 140"/>
              <a:gd name="T27" fmla="*/ 100 h 152"/>
              <a:gd name="T28" fmla="*/ 44 w 140"/>
              <a:gd name="T29" fmla="*/ 100 h 152"/>
              <a:gd name="T30" fmla="*/ 48 w 140"/>
              <a:gd name="T31" fmla="*/ 94 h 152"/>
              <a:gd name="T32" fmla="*/ 90 w 140"/>
              <a:gd name="T33" fmla="*/ 22 h 152"/>
              <a:gd name="T34" fmla="*/ 90 w 140"/>
              <a:gd name="T35" fmla="*/ 22 h 152"/>
              <a:gd name="T36" fmla="*/ 96 w 140"/>
              <a:gd name="T37" fmla="*/ 16 h 152"/>
              <a:gd name="T38" fmla="*/ 104 w 140"/>
              <a:gd name="T39" fmla="*/ 10 h 152"/>
              <a:gd name="T40" fmla="*/ 112 w 140"/>
              <a:gd name="T41" fmla="*/ 6 h 152"/>
              <a:gd name="T42" fmla="*/ 134 w 140"/>
              <a:gd name="T43" fmla="*/ 0 h 152"/>
              <a:gd name="T44" fmla="*/ 134 w 140"/>
              <a:gd name="T45" fmla="*/ 0 h 152"/>
              <a:gd name="T46" fmla="*/ 136 w 140"/>
              <a:gd name="T47" fmla="*/ 0 h 152"/>
              <a:gd name="T48" fmla="*/ 138 w 140"/>
              <a:gd name="T49" fmla="*/ 0 h 152"/>
              <a:gd name="T50" fmla="*/ 140 w 140"/>
              <a:gd name="T51" fmla="*/ 2 h 152"/>
              <a:gd name="T52" fmla="*/ 140 w 140"/>
              <a:gd name="T53" fmla="*/ 4 h 152"/>
              <a:gd name="T54" fmla="*/ 136 w 140"/>
              <a:gd name="T55" fmla="*/ 10 h 152"/>
              <a:gd name="T56" fmla="*/ 136 w 140"/>
              <a:gd name="T57" fmla="*/ 10 h 152"/>
              <a:gd name="T58" fmla="*/ 110 w 140"/>
              <a:gd name="T59" fmla="*/ 46 h 152"/>
              <a:gd name="T60" fmla="*/ 86 w 140"/>
              <a:gd name="T61" fmla="*/ 82 h 152"/>
              <a:gd name="T62" fmla="*/ 64 w 140"/>
              <a:gd name="T63" fmla="*/ 120 h 152"/>
              <a:gd name="T64" fmla="*/ 52 w 140"/>
              <a:gd name="T65" fmla="*/ 142 h 152"/>
              <a:gd name="T66" fmla="*/ 52 w 140"/>
              <a:gd name="T67" fmla="*/ 142 h 152"/>
              <a:gd name="T68" fmla="*/ 50 w 140"/>
              <a:gd name="T69" fmla="*/ 146 h 152"/>
              <a:gd name="T70" fmla="*/ 46 w 140"/>
              <a:gd name="T71" fmla="*/ 150 h 152"/>
              <a:gd name="T72" fmla="*/ 38 w 140"/>
              <a:gd name="T73" fmla="*/ 150 h 152"/>
              <a:gd name="T74" fmla="*/ 38 w 140"/>
              <a:gd name="T75" fmla="*/ 150 h 152"/>
              <a:gd name="T76" fmla="*/ 26 w 140"/>
              <a:gd name="T77" fmla="*/ 152 h 152"/>
              <a:gd name="T78" fmla="*/ 26 w 140"/>
              <a:gd name="T79" fmla="*/ 152 h 152"/>
              <a:gd name="T80" fmla="*/ 20 w 140"/>
              <a:gd name="T81" fmla="*/ 150 h 152"/>
              <a:gd name="T82" fmla="*/ 18 w 140"/>
              <a:gd name="T83" fmla="*/ 146 h 152"/>
              <a:gd name="T84" fmla="*/ 16 w 140"/>
              <a:gd name="T85" fmla="*/ 142 h 152"/>
              <a:gd name="T86" fmla="*/ 2 w 140"/>
              <a:gd name="T87" fmla="*/ 94 h 1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40"/>
              <a:gd name="T133" fmla="*/ 0 h 152"/>
              <a:gd name="T134" fmla="*/ 140 w 140"/>
              <a:gd name="T135" fmla="*/ 152 h 1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40" h="152">
                <a:moveTo>
                  <a:pt x="2" y="94"/>
                </a:moveTo>
                <a:lnTo>
                  <a:pt x="2" y="94"/>
                </a:lnTo>
                <a:lnTo>
                  <a:pt x="0" y="88"/>
                </a:lnTo>
                <a:lnTo>
                  <a:pt x="2" y="82"/>
                </a:lnTo>
                <a:lnTo>
                  <a:pt x="6" y="76"/>
                </a:lnTo>
                <a:lnTo>
                  <a:pt x="20" y="68"/>
                </a:lnTo>
                <a:lnTo>
                  <a:pt x="26" y="68"/>
                </a:lnTo>
                <a:lnTo>
                  <a:pt x="28" y="68"/>
                </a:lnTo>
                <a:lnTo>
                  <a:pt x="32" y="72"/>
                </a:lnTo>
                <a:lnTo>
                  <a:pt x="38" y="92"/>
                </a:lnTo>
                <a:lnTo>
                  <a:pt x="42" y="100"/>
                </a:lnTo>
                <a:lnTo>
                  <a:pt x="44" y="100"/>
                </a:lnTo>
                <a:lnTo>
                  <a:pt x="48" y="94"/>
                </a:lnTo>
                <a:lnTo>
                  <a:pt x="90" y="22"/>
                </a:lnTo>
                <a:lnTo>
                  <a:pt x="96" y="16"/>
                </a:lnTo>
                <a:lnTo>
                  <a:pt x="104" y="10"/>
                </a:lnTo>
                <a:lnTo>
                  <a:pt x="112" y="6"/>
                </a:lnTo>
                <a:lnTo>
                  <a:pt x="134" y="0"/>
                </a:lnTo>
                <a:lnTo>
                  <a:pt x="136" y="0"/>
                </a:lnTo>
                <a:lnTo>
                  <a:pt x="138" y="0"/>
                </a:lnTo>
                <a:lnTo>
                  <a:pt x="140" y="2"/>
                </a:lnTo>
                <a:lnTo>
                  <a:pt x="140" y="4"/>
                </a:lnTo>
                <a:lnTo>
                  <a:pt x="136" y="10"/>
                </a:lnTo>
                <a:lnTo>
                  <a:pt x="110" y="46"/>
                </a:lnTo>
                <a:lnTo>
                  <a:pt x="86" y="82"/>
                </a:lnTo>
                <a:lnTo>
                  <a:pt x="64" y="120"/>
                </a:lnTo>
                <a:lnTo>
                  <a:pt x="52" y="142"/>
                </a:lnTo>
                <a:lnTo>
                  <a:pt x="50" y="146"/>
                </a:lnTo>
                <a:lnTo>
                  <a:pt x="46" y="150"/>
                </a:lnTo>
                <a:lnTo>
                  <a:pt x="38" y="150"/>
                </a:lnTo>
                <a:lnTo>
                  <a:pt x="26" y="152"/>
                </a:lnTo>
                <a:lnTo>
                  <a:pt x="20" y="150"/>
                </a:lnTo>
                <a:lnTo>
                  <a:pt x="18" y="146"/>
                </a:lnTo>
                <a:lnTo>
                  <a:pt x="16" y="142"/>
                </a:lnTo>
                <a:lnTo>
                  <a:pt x="2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2" name="Rectangle 41" descr="6e66b30391fd4cdaad3dc782cda63004# #Rectangle 41"/>
          <p:cNvSpPr>
            <a:spLocks noChangeArrowheads="1"/>
          </p:cNvSpPr>
          <p:nvPr/>
        </p:nvSpPr>
        <p:spPr bwMode="auto">
          <a:xfrm>
            <a:off x="1368982" y="4904368"/>
            <a:ext cx="6426231" cy="644525"/>
          </a:xfrm>
          <a:prstGeom prst="rect">
            <a:avLst/>
          </a:prstGeom>
          <a:solidFill>
            <a:srgbClr val="31859B"/>
          </a:solidFill>
          <a:ln w="57150" cmpd="sng">
            <a:solidFill>
              <a:srgbClr val="31859B"/>
            </a:solidFill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3" name="Rectangle 43" descr="a132ae4addc74f4b85276d58347ebb8e# #Rectangle 43"/>
          <p:cNvSpPr>
            <a:spLocks noChangeArrowheads="1"/>
          </p:cNvSpPr>
          <p:nvPr/>
        </p:nvSpPr>
        <p:spPr bwMode="auto">
          <a:xfrm>
            <a:off x="467544" y="4904368"/>
            <a:ext cx="774569" cy="644525"/>
          </a:xfrm>
          <a:prstGeom prst="rect">
            <a:avLst/>
          </a:prstGeom>
          <a:noFill/>
          <a:ln w="57150" cmpd="sng">
            <a:solidFill>
              <a:srgbClr val="31859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3</a:t>
            </a:r>
            <a:endParaRPr lang="zh-CN" altLang="zh-CN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Rectangle 43" descr="001837f23a444f4ba25ac311f676029c# #Rectangle 43"/>
          <p:cNvSpPr>
            <a:spLocks noChangeArrowheads="1"/>
          </p:cNvSpPr>
          <p:nvPr/>
        </p:nvSpPr>
        <p:spPr bwMode="auto">
          <a:xfrm>
            <a:off x="7973895" y="4877584"/>
            <a:ext cx="774569" cy="684000"/>
          </a:xfrm>
          <a:prstGeom prst="rect">
            <a:avLst/>
          </a:prstGeom>
          <a:solidFill>
            <a:srgbClr val="31859B"/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5" name="TextBox 6"/>
          <p:cNvSpPr>
            <a:spLocks noChangeArrowheads="1"/>
          </p:cNvSpPr>
          <p:nvPr/>
        </p:nvSpPr>
        <p:spPr bwMode="auto">
          <a:xfrm>
            <a:off x="1346442" y="4869160"/>
            <a:ext cx="6465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任务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式实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操 模拟</a:t>
            </a:r>
            <a:r>
              <a:rPr lang="zh-CN" altLang="en-US" sz="3200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各业务流程</a:t>
            </a:r>
          </a:p>
        </p:txBody>
      </p:sp>
      <p:sp>
        <p:nvSpPr>
          <p:cNvPr id="36" name="Freeform 23"/>
          <p:cNvSpPr>
            <a:spLocks noChangeArrowheads="1"/>
          </p:cNvSpPr>
          <p:nvPr/>
        </p:nvSpPr>
        <p:spPr bwMode="auto">
          <a:xfrm>
            <a:off x="8100764" y="4958343"/>
            <a:ext cx="608013" cy="541338"/>
          </a:xfrm>
          <a:custGeom>
            <a:avLst/>
            <a:gdLst>
              <a:gd name="T0" fmla="*/ 2 w 140"/>
              <a:gd name="T1" fmla="*/ 94 h 152"/>
              <a:gd name="T2" fmla="*/ 2 w 140"/>
              <a:gd name="T3" fmla="*/ 94 h 152"/>
              <a:gd name="T4" fmla="*/ 0 w 140"/>
              <a:gd name="T5" fmla="*/ 88 h 152"/>
              <a:gd name="T6" fmla="*/ 2 w 140"/>
              <a:gd name="T7" fmla="*/ 82 h 152"/>
              <a:gd name="T8" fmla="*/ 6 w 140"/>
              <a:gd name="T9" fmla="*/ 76 h 152"/>
              <a:gd name="T10" fmla="*/ 20 w 140"/>
              <a:gd name="T11" fmla="*/ 68 h 152"/>
              <a:gd name="T12" fmla="*/ 20 w 140"/>
              <a:gd name="T13" fmla="*/ 68 h 152"/>
              <a:gd name="T14" fmla="*/ 26 w 140"/>
              <a:gd name="T15" fmla="*/ 68 h 152"/>
              <a:gd name="T16" fmla="*/ 28 w 140"/>
              <a:gd name="T17" fmla="*/ 68 h 152"/>
              <a:gd name="T18" fmla="*/ 32 w 140"/>
              <a:gd name="T19" fmla="*/ 72 h 152"/>
              <a:gd name="T20" fmla="*/ 32 w 140"/>
              <a:gd name="T21" fmla="*/ 72 h 152"/>
              <a:gd name="T22" fmla="*/ 38 w 140"/>
              <a:gd name="T23" fmla="*/ 92 h 152"/>
              <a:gd name="T24" fmla="*/ 38 w 140"/>
              <a:gd name="T25" fmla="*/ 92 h 152"/>
              <a:gd name="T26" fmla="*/ 42 w 140"/>
              <a:gd name="T27" fmla="*/ 100 h 152"/>
              <a:gd name="T28" fmla="*/ 44 w 140"/>
              <a:gd name="T29" fmla="*/ 100 h 152"/>
              <a:gd name="T30" fmla="*/ 48 w 140"/>
              <a:gd name="T31" fmla="*/ 94 h 152"/>
              <a:gd name="T32" fmla="*/ 90 w 140"/>
              <a:gd name="T33" fmla="*/ 22 h 152"/>
              <a:gd name="T34" fmla="*/ 90 w 140"/>
              <a:gd name="T35" fmla="*/ 22 h 152"/>
              <a:gd name="T36" fmla="*/ 96 w 140"/>
              <a:gd name="T37" fmla="*/ 16 h 152"/>
              <a:gd name="T38" fmla="*/ 104 w 140"/>
              <a:gd name="T39" fmla="*/ 10 h 152"/>
              <a:gd name="T40" fmla="*/ 112 w 140"/>
              <a:gd name="T41" fmla="*/ 6 h 152"/>
              <a:gd name="T42" fmla="*/ 134 w 140"/>
              <a:gd name="T43" fmla="*/ 0 h 152"/>
              <a:gd name="T44" fmla="*/ 134 w 140"/>
              <a:gd name="T45" fmla="*/ 0 h 152"/>
              <a:gd name="T46" fmla="*/ 136 w 140"/>
              <a:gd name="T47" fmla="*/ 0 h 152"/>
              <a:gd name="T48" fmla="*/ 138 w 140"/>
              <a:gd name="T49" fmla="*/ 0 h 152"/>
              <a:gd name="T50" fmla="*/ 140 w 140"/>
              <a:gd name="T51" fmla="*/ 2 h 152"/>
              <a:gd name="T52" fmla="*/ 140 w 140"/>
              <a:gd name="T53" fmla="*/ 4 h 152"/>
              <a:gd name="T54" fmla="*/ 136 w 140"/>
              <a:gd name="T55" fmla="*/ 10 h 152"/>
              <a:gd name="T56" fmla="*/ 136 w 140"/>
              <a:gd name="T57" fmla="*/ 10 h 152"/>
              <a:gd name="T58" fmla="*/ 110 w 140"/>
              <a:gd name="T59" fmla="*/ 46 h 152"/>
              <a:gd name="T60" fmla="*/ 86 w 140"/>
              <a:gd name="T61" fmla="*/ 82 h 152"/>
              <a:gd name="T62" fmla="*/ 64 w 140"/>
              <a:gd name="T63" fmla="*/ 120 h 152"/>
              <a:gd name="T64" fmla="*/ 52 w 140"/>
              <a:gd name="T65" fmla="*/ 142 h 152"/>
              <a:gd name="T66" fmla="*/ 52 w 140"/>
              <a:gd name="T67" fmla="*/ 142 h 152"/>
              <a:gd name="T68" fmla="*/ 50 w 140"/>
              <a:gd name="T69" fmla="*/ 146 h 152"/>
              <a:gd name="T70" fmla="*/ 46 w 140"/>
              <a:gd name="T71" fmla="*/ 150 h 152"/>
              <a:gd name="T72" fmla="*/ 38 w 140"/>
              <a:gd name="T73" fmla="*/ 150 h 152"/>
              <a:gd name="T74" fmla="*/ 38 w 140"/>
              <a:gd name="T75" fmla="*/ 150 h 152"/>
              <a:gd name="T76" fmla="*/ 26 w 140"/>
              <a:gd name="T77" fmla="*/ 152 h 152"/>
              <a:gd name="T78" fmla="*/ 26 w 140"/>
              <a:gd name="T79" fmla="*/ 152 h 152"/>
              <a:gd name="T80" fmla="*/ 20 w 140"/>
              <a:gd name="T81" fmla="*/ 150 h 152"/>
              <a:gd name="T82" fmla="*/ 18 w 140"/>
              <a:gd name="T83" fmla="*/ 146 h 152"/>
              <a:gd name="T84" fmla="*/ 16 w 140"/>
              <a:gd name="T85" fmla="*/ 142 h 152"/>
              <a:gd name="T86" fmla="*/ 2 w 140"/>
              <a:gd name="T87" fmla="*/ 94 h 1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40"/>
              <a:gd name="T133" fmla="*/ 0 h 152"/>
              <a:gd name="T134" fmla="*/ 140 w 140"/>
              <a:gd name="T135" fmla="*/ 152 h 1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40" h="152">
                <a:moveTo>
                  <a:pt x="2" y="94"/>
                </a:moveTo>
                <a:lnTo>
                  <a:pt x="2" y="94"/>
                </a:lnTo>
                <a:lnTo>
                  <a:pt x="0" y="88"/>
                </a:lnTo>
                <a:lnTo>
                  <a:pt x="2" y="82"/>
                </a:lnTo>
                <a:lnTo>
                  <a:pt x="6" y="76"/>
                </a:lnTo>
                <a:lnTo>
                  <a:pt x="20" y="68"/>
                </a:lnTo>
                <a:lnTo>
                  <a:pt x="26" y="68"/>
                </a:lnTo>
                <a:lnTo>
                  <a:pt x="28" y="68"/>
                </a:lnTo>
                <a:lnTo>
                  <a:pt x="32" y="72"/>
                </a:lnTo>
                <a:lnTo>
                  <a:pt x="38" y="92"/>
                </a:lnTo>
                <a:lnTo>
                  <a:pt x="42" y="100"/>
                </a:lnTo>
                <a:lnTo>
                  <a:pt x="44" y="100"/>
                </a:lnTo>
                <a:lnTo>
                  <a:pt x="48" y="94"/>
                </a:lnTo>
                <a:lnTo>
                  <a:pt x="90" y="22"/>
                </a:lnTo>
                <a:lnTo>
                  <a:pt x="96" y="16"/>
                </a:lnTo>
                <a:lnTo>
                  <a:pt x="104" y="10"/>
                </a:lnTo>
                <a:lnTo>
                  <a:pt x="112" y="6"/>
                </a:lnTo>
                <a:lnTo>
                  <a:pt x="134" y="0"/>
                </a:lnTo>
                <a:lnTo>
                  <a:pt x="136" y="0"/>
                </a:lnTo>
                <a:lnTo>
                  <a:pt x="138" y="0"/>
                </a:lnTo>
                <a:lnTo>
                  <a:pt x="140" y="2"/>
                </a:lnTo>
                <a:lnTo>
                  <a:pt x="140" y="4"/>
                </a:lnTo>
                <a:lnTo>
                  <a:pt x="136" y="10"/>
                </a:lnTo>
                <a:lnTo>
                  <a:pt x="110" y="46"/>
                </a:lnTo>
                <a:lnTo>
                  <a:pt x="86" y="82"/>
                </a:lnTo>
                <a:lnTo>
                  <a:pt x="64" y="120"/>
                </a:lnTo>
                <a:lnTo>
                  <a:pt x="52" y="142"/>
                </a:lnTo>
                <a:lnTo>
                  <a:pt x="50" y="146"/>
                </a:lnTo>
                <a:lnTo>
                  <a:pt x="46" y="150"/>
                </a:lnTo>
                <a:lnTo>
                  <a:pt x="38" y="150"/>
                </a:lnTo>
                <a:lnTo>
                  <a:pt x="26" y="152"/>
                </a:lnTo>
                <a:lnTo>
                  <a:pt x="20" y="150"/>
                </a:lnTo>
                <a:lnTo>
                  <a:pt x="18" y="146"/>
                </a:lnTo>
                <a:lnTo>
                  <a:pt x="16" y="142"/>
                </a:lnTo>
                <a:lnTo>
                  <a:pt x="2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Rectangle 41" descr="6e66b30391fd4cdaad3dc782cda63004# #Rectangle 41"/>
          <p:cNvSpPr>
            <a:spLocks noChangeArrowheads="1"/>
          </p:cNvSpPr>
          <p:nvPr/>
        </p:nvSpPr>
        <p:spPr bwMode="auto">
          <a:xfrm>
            <a:off x="1368982" y="5868128"/>
            <a:ext cx="6426231" cy="644525"/>
          </a:xfrm>
          <a:prstGeom prst="rect">
            <a:avLst/>
          </a:prstGeom>
          <a:solidFill>
            <a:srgbClr val="FF0000"/>
          </a:solidFill>
          <a:ln w="57150" cmpd="sng">
            <a:solidFill>
              <a:srgbClr val="FF0000"/>
            </a:solidFill>
            <a:miter lim="800000"/>
            <a:headEnd/>
            <a:tailEnd/>
          </a:ln>
          <a:extLst/>
        </p:spPr>
        <p:txBody>
          <a:bodyPr wrap="none" lIns="0" tIns="0" rIns="0" bIns="0" anchor="ctr"/>
          <a:lstStyle/>
          <a:p>
            <a:pPr algn="ctr"/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Rectangle 43" descr="a132ae4addc74f4b85276d58347ebb8e# #Rectangle 43"/>
          <p:cNvSpPr>
            <a:spLocks noChangeArrowheads="1"/>
          </p:cNvSpPr>
          <p:nvPr/>
        </p:nvSpPr>
        <p:spPr bwMode="auto">
          <a:xfrm>
            <a:off x="467544" y="5868128"/>
            <a:ext cx="774569" cy="644525"/>
          </a:xfrm>
          <a:prstGeom prst="rect">
            <a:avLst/>
          </a:prstGeom>
          <a:noFill/>
          <a:ln w="57150" cmpd="sng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altLang="zh-CN" sz="3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anose="020B0503020204020204" pitchFamily="34" charset="-122"/>
              </a:rPr>
              <a:t>4</a:t>
            </a:r>
            <a:endParaRPr lang="zh-CN" altLang="zh-CN" sz="36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Rectangle 43" descr="001837f23a444f4ba25ac311f676029c# #Rectangle 43"/>
          <p:cNvSpPr>
            <a:spLocks noChangeArrowheads="1"/>
          </p:cNvSpPr>
          <p:nvPr/>
        </p:nvSpPr>
        <p:spPr bwMode="auto">
          <a:xfrm>
            <a:off x="7973895" y="5841344"/>
            <a:ext cx="774569" cy="684000"/>
          </a:xfrm>
          <a:prstGeom prst="rect">
            <a:avLst/>
          </a:prstGeom>
          <a:solidFill>
            <a:srgbClr val="FF0000"/>
          </a:solidFill>
          <a:ln>
            <a:noFill/>
          </a:ln>
          <a:extLst/>
        </p:spPr>
        <p:txBody>
          <a:bodyPr wrap="none" anchor="ctr"/>
          <a:lstStyle/>
          <a:p>
            <a:pPr algn="ctr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1" name="TextBox 6"/>
          <p:cNvSpPr>
            <a:spLocks noChangeArrowheads="1"/>
          </p:cNvSpPr>
          <p:nvPr/>
        </p:nvSpPr>
        <p:spPr bwMode="auto">
          <a:xfrm>
            <a:off x="1346442" y="5832920"/>
            <a:ext cx="646591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3200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高仿真考试系统 内置历年真题</a:t>
            </a:r>
            <a:endParaRPr lang="zh-CN" altLang="en-US" sz="3200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2" name="Freeform 23"/>
          <p:cNvSpPr>
            <a:spLocks noChangeArrowheads="1"/>
          </p:cNvSpPr>
          <p:nvPr/>
        </p:nvSpPr>
        <p:spPr bwMode="auto">
          <a:xfrm>
            <a:off x="8100764" y="5922103"/>
            <a:ext cx="608013" cy="541338"/>
          </a:xfrm>
          <a:custGeom>
            <a:avLst/>
            <a:gdLst>
              <a:gd name="T0" fmla="*/ 2 w 140"/>
              <a:gd name="T1" fmla="*/ 94 h 152"/>
              <a:gd name="T2" fmla="*/ 2 w 140"/>
              <a:gd name="T3" fmla="*/ 94 h 152"/>
              <a:gd name="T4" fmla="*/ 0 w 140"/>
              <a:gd name="T5" fmla="*/ 88 h 152"/>
              <a:gd name="T6" fmla="*/ 2 w 140"/>
              <a:gd name="T7" fmla="*/ 82 h 152"/>
              <a:gd name="T8" fmla="*/ 6 w 140"/>
              <a:gd name="T9" fmla="*/ 76 h 152"/>
              <a:gd name="T10" fmla="*/ 20 w 140"/>
              <a:gd name="T11" fmla="*/ 68 h 152"/>
              <a:gd name="T12" fmla="*/ 20 w 140"/>
              <a:gd name="T13" fmla="*/ 68 h 152"/>
              <a:gd name="T14" fmla="*/ 26 w 140"/>
              <a:gd name="T15" fmla="*/ 68 h 152"/>
              <a:gd name="T16" fmla="*/ 28 w 140"/>
              <a:gd name="T17" fmla="*/ 68 h 152"/>
              <a:gd name="T18" fmla="*/ 32 w 140"/>
              <a:gd name="T19" fmla="*/ 72 h 152"/>
              <a:gd name="T20" fmla="*/ 32 w 140"/>
              <a:gd name="T21" fmla="*/ 72 h 152"/>
              <a:gd name="T22" fmla="*/ 38 w 140"/>
              <a:gd name="T23" fmla="*/ 92 h 152"/>
              <a:gd name="T24" fmla="*/ 38 w 140"/>
              <a:gd name="T25" fmla="*/ 92 h 152"/>
              <a:gd name="T26" fmla="*/ 42 w 140"/>
              <a:gd name="T27" fmla="*/ 100 h 152"/>
              <a:gd name="T28" fmla="*/ 44 w 140"/>
              <a:gd name="T29" fmla="*/ 100 h 152"/>
              <a:gd name="T30" fmla="*/ 48 w 140"/>
              <a:gd name="T31" fmla="*/ 94 h 152"/>
              <a:gd name="T32" fmla="*/ 90 w 140"/>
              <a:gd name="T33" fmla="*/ 22 h 152"/>
              <a:gd name="T34" fmla="*/ 90 w 140"/>
              <a:gd name="T35" fmla="*/ 22 h 152"/>
              <a:gd name="T36" fmla="*/ 96 w 140"/>
              <a:gd name="T37" fmla="*/ 16 h 152"/>
              <a:gd name="T38" fmla="*/ 104 w 140"/>
              <a:gd name="T39" fmla="*/ 10 h 152"/>
              <a:gd name="T40" fmla="*/ 112 w 140"/>
              <a:gd name="T41" fmla="*/ 6 h 152"/>
              <a:gd name="T42" fmla="*/ 134 w 140"/>
              <a:gd name="T43" fmla="*/ 0 h 152"/>
              <a:gd name="T44" fmla="*/ 134 w 140"/>
              <a:gd name="T45" fmla="*/ 0 h 152"/>
              <a:gd name="T46" fmla="*/ 136 w 140"/>
              <a:gd name="T47" fmla="*/ 0 h 152"/>
              <a:gd name="T48" fmla="*/ 138 w 140"/>
              <a:gd name="T49" fmla="*/ 0 h 152"/>
              <a:gd name="T50" fmla="*/ 140 w 140"/>
              <a:gd name="T51" fmla="*/ 2 h 152"/>
              <a:gd name="T52" fmla="*/ 140 w 140"/>
              <a:gd name="T53" fmla="*/ 4 h 152"/>
              <a:gd name="T54" fmla="*/ 136 w 140"/>
              <a:gd name="T55" fmla="*/ 10 h 152"/>
              <a:gd name="T56" fmla="*/ 136 w 140"/>
              <a:gd name="T57" fmla="*/ 10 h 152"/>
              <a:gd name="T58" fmla="*/ 110 w 140"/>
              <a:gd name="T59" fmla="*/ 46 h 152"/>
              <a:gd name="T60" fmla="*/ 86 w 140"/>
              <a:gd name="T61" fmla="*/ 82 h 152"/>
              <a:gd name="T62" fmla="*/ 64 w 140"/>
              <a:gd name="T63" fmla="*/ 120 h 152"/>
              <a:gd name="T64" fmla="*/ 52 w 140"/>
              <a:gd name="T65" fmla="*/ 142 h 152"/>
              <a:gd name="T66" fmla="*/ 52 w 140"/>
              <a:gd name="T67" fmla="*/ 142 h 152"/>
              <a:gd name="T68" fmla="*/ 50 w 140"/>
              <a:gd name="T69" fmla="*/ 146 h 152"/>
              <a:gd name="T70" fmla="*/ 46 w 140"/>
              <a:gd name="T71" fmla="*/ 150 h 152"/>
              <a:gd name="T72" fmla="*/ 38 w 140"/>
              <a:gd name="T73" fmla="*/ 150 h 152"/>
              <a:gd name="T74" fmla="*/ 38 w 140"/>
              <a:gd name="T75" fmla="*/ 150 h 152"/>
              <a:gd name="T76" fmla="*/ 26 w 140"/>
              <a:gd name="T77" fmla="*/ 152 h 152"/>
              <a:gd name="T78" fmla="*/ 26 w 140"/>
              <a:gd name="T79" fmla="*/ 152 h 152"/>
              <a:gd name="T80" fmla="*/ 20 w 140"/>
              <a:gd name="T81" fmla="*/ 150 h 152"/>
              <a:gd name="T82" fmla="*/ 18 w 140"/>
              <a:gd name="T83" fmla="*/ 146 h 152"/>
              <a:gd name="T84" fmla="*/ 16 w 140"/>
              <a:gd name="T85" fmla="*/ 142 h 152"/>
              <a:gd name="T86" fmla="*/ 2 w 140"/>
              <a:gd name="T87" fmla="*/ 94 h 15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140"/>
              <a:gd name="T133" fmla="*/ 0 h 152"/>
              <a:gd name="T134" fmla="*/ 140 w 140"/>
              <a:gd name="T135" fmla="*/ 152 h 152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140" h="152">
                <a:moveTo>
                  <a:pt x="2" y="94"/>
                </a:moveTo>
                <a:lnTo>
                  <a:pt x="2" y="94"/>
                </a:lnTo>
                <a:lnTo>
                  <a:pt x="0" y="88"/>
                </a:lnTo>
                <a:lnTo>
                  <a:pt x="2" y="82"/>
                </a:lnTo>
                <a:lnTo>
                  <a:pt x="6" y="76"/>
                </a:lnTo>
                <a:lnTo>
                  <a:pt x="20" y="68"/>
                </a:lnTo>
                <a:lnTo>
                  <a:pt x="26" y="68"/>
                </a:lnTo>
                <a:lnTo>
                  <a:pt x="28" y="68"/>
                </a:lnTo>
                <a:lnTo>
                  <a:pt x="32" y="72"/>
                </a:lnTo>
                <a:lnTo>
                  <a:pt x="38" y="92"/>
                </a:lnTo>
                <a:lnTo>
                  <a:pt x="42" y="100"/>
                </a:lnTo>
                <a:lnTo>
                  <a:pt x="44" y="100"/>
                </a:lnTo>
                <a:lnTo>
                  <a:pt x="48" y="94"/>
                </a:lnTo>
                <a:lnTo>
                  <a:pt x="90" y="22"/>
                </a:lnTo>
                <a:lnTo>
                  <a:pt x="96" y="16"/>
                </a:lnTo>
                <a:lnTo>
                  <a:pt x="104" y="10"/>
                </a:lnTo>
                <a:lnTo>
                  <a:pt x="112" y="6"/>
                </a:lnTo>
                <a:lnTo>
                  <a:pt x="134" y="0"/>
                </a:lnTo>
                <a:lnTo>
                  <a:pt x="136" y="0"/>
                </a:lnTo>
                <a:lnTo>
                  <a:pt x="138" y="0"/>
                </a:lnTo>
                <a:lnTo>
                  <a:pt x="140" y="2"/>
                </a:lnTo>
                <a:lnTo>
                  <a:pt x="140" y="4"/>
                </a:lnTo>
                <a:lnTo>
                  <a:pt x="136" y="10"/>
                </a:lnTo>
                <a:lnTo>
                  <a:pt x="110" y="46"/>
                </a:lnTo>
                <a:lnTo>
                  <a:pt x="86" y="82"/>
                </a:lnTo>
                <a:lnTo>
                  <a:pt x="64" y="120"/>
                </a:lnTo>
                <a:lnTo>
                  <a:pt x="52" y="142"/>
                </a:lnTo>
                <a:lnTo>
                  <a:pt x="50" y="146"/>
                </a:lnTo>
                <a:lnTo>
                  <a:pt x="46" y="150"/>
                </a:lnTo>
                <a:lnTo>
                  <a:pt x="38" y="150"/>
                </a:lnTo>
                <a:lnTo>
                  <a:pt x="26" y="152"/>
                </a:lnTo>
                <a:lnTo>
                  <a:pt x="20" y="150"/>
                </a:lnTo>
                <a:lnTo>
                  <a:pt x="18" y="146"/>
                </a:lnTo>
                <a:lnTo>
                  <a:pt x="16" y="142"/>
                </a:lnTo>
                <a:lnTo>
                  <a:pt x="2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"/>
                            </p:stCondLst>
                            <p:childTnLst>
                              <p:par>
                                <p:cTn id="5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"/>
                            </p:stCondLst>
                            <p:childTnLst>
                              <p:par>
                                <p:cTn id="11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/>
      <p:bldP spid="26" grpId="0" bldLvl="0" animBg="1" autoUpdateAnimBg="0"/>
      <p:bldP spid="27" grpId="0" animBg="1"/>
      <p:bldP spid="28" grpId="0" animBg="1"/>
      <p:bldP spid="29" grpId="0" animBg="1"/>
      <p:bldP spid="30" grpId="0"/>
      <p:bldP spid="31" grpId="0" bldLvl="0" animBg="1" autoUpdateAnimBg="0"/>
      <p:bldP spid="32" grpId="0" animBg="1"/>
      <p:bldP spid="33" grpId="0" animBg="1"/>
      <p:bldP spid="34" grpId="0" animBg="1"/>
      <p:bldP spid="35" grpId="0"/>
      <p:bldP spid="36" grpId="0" bldLvl="0" animBg="1" autoUpdateAnimBg="0"/>
      <p:bldP spid="38" grpId="0" animBg="1"/>
      <p:bldP spid="39" grpId="0" animBg="1"/>
      <p:bldP spid="40" grpId="0" animBg="1"/>
      <p:bldP spid="41" grpId="0"/>
      <p:bldP spid="42" grpId="0" bldLvl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53281"/>
            <a:ext cx="9144000" cy="6911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2"/>
          <p:cNvSpPr>
            <a:spLocks noChangeArrowheads="1"/>
          </p:cNvSpPr>
          <p:nvPr/>
        </p:nvSpPr>
        <p:spPr bwMode="auto">
          <a:xfrm>
            <a:off x="0" y="3151188"/>
            <a:ext cx="9144000" cy="3722687"/>
          </a:xfrm>
          <a:prstGeom prst="rect">
            <a:avLst/>
          </a:prstGeom>
          <a:solidFill>
            <a:srgbClr val="31859B"/>
          </a:solidFill>
          <a:ln w="9525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模拟交易类</a:t>
            </a:r>
            <a:endParaRPr lang="zh-CN" altLang="zh-CN" sz="36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0" y="2827338"/>
            <a:ext cx="3203575" cy="647700"/>
          </a:xfrm>
          <a:prstGeom prst="rect">
            <a:avLst/>
          </a:prstGeom>
          <a:solidFill>
            <a:schemeClr val="tx1"/>
          </a:solidFill>
          <a:ln w="254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NO.3</a:t>
            </a:r>
            <a:endParaRPr lang="zh-CN" altLang="zh-CN" sz="3200" b="1" dirty="0"/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2"/>
          <p:cNvSpPr>
            <a:spLocks noChangeArrowheads="1"/>
          </p:cNvSpPr>
          <p:nvPr/>
        </p:nvSpPr>
        <p:spPr bwMode="auto">
          <a:xfrm>
            <a:off x="0" y="3151188"/>
            <a:ext cx="9144000" cy="3722687"/>
          </a:xfrm>
          <a:prstGeom prst="rect">
            <a:avLst/>
          </a:prstGeom>
          <a:solidFill>
            <a:srgbClr val="31859B"/>
          </a:solidFill>
          <a:ln w="9525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3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营销训练类</a:t>
            </a:r>
            <a:endParaRPr lang="zh-CN" altLang="zh-CN" sz="36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5" name="矩形 5"/>
          <p:cNvSpPr>
            <a:spLocks noChangeArrowheads="1"/>
          </p:cNvSpPr>
          <p:nvPr/>
        </p:nvSpPr>
        <p:spPr bwMode="auto">
          <a:xfrm>
            <a:off x="0" y="2827338"/>
            <a:ext cx="3203575" cy="647700"/>
          </a:xfrm>
          <a:prstGeom prst="rect">
            <a:avLst/>
          </a:prstGeom>
          <a:solidFill>
            <a:schemeClr val="tx1"/>
          </a:solidFill>
          <a:ln w="25400" cap="flat" cmpd="sng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32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NO.4</a:t>
            </a:r>
            <a:endParaRPr lang="zh-CN" altLang="zh-CN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2879F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</a:t>
            </a:r>
            <a:endParaRPr lang="zh-CN" altLang="zh-CN" b="1" dirty="0"/>
          </a:p>
        </p:txBody>
      </p:sp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4211638" y="2276475"/>
            <a:ext cx="28813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ea typeface="方正超粗黑简体" pitchFamily="1" charset="-122"/>
                <a:sym typeface="方正超粗黑简体" pitchFamily="1" charset="-122"/>
              </a:rPr>
              <a:t>竞品分析</a:t>
            </a:r>
            <a:endParaRPr lang="zh-CN" dirty="0"/>
          </a:p>
        </p:txBody>
      </p:sp>
      <p:sp>
        <p:nvSpPr>
          <p:cNvPr id="6" name="TextBox 17"/>
          <p:cNvSpPr>
            <a:spLocks noChangeArrowheads="1"/>
          </p:cNvSpPr>
          <p:nvPr/>
        </p:nvSpPr>
        <p:spPr bwMode="auto">
          <a:xfrm>
            <a:off x="5868144" y="3327375"/>
            <a:ext cx="32758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  <a:sym typeface="方正超粗黑简体" pitchFamily="1" charset="-122"/>
              </a:rPr>
              <a:t>市场上常见的类似产品</a:t>
            </a:r>
            <a:endParaRPr lang="zh-CN" altLang="zh-CN" sz="24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TextBox 1"/>
          <p:cNvSpPr>
            <a:spLocks noChangeArrowheads="1"/>
          </p:cNvSpPr>
          <p:nvPr/>
        </p:nvSpPr>
        <p:spPr bwMode="auto">
          <a:xfrm>
            <a:off x="-417513" y="3457004"/>
            <a:ext cx="2860676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7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274233949"/>
      </p:ext>
    </p:extLst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 descr="冠军1.jpg"/>
          <p:cNvPicPr>
            <a:picLocks noGrp="1" noChangeAspect="1"/>
          </p:cNvPicPr>
          <p:nvPr isPhoto="1"/>
        </p:nvPicPr>
        <p:blipFill>
          <a:blip r:embed="rId3" cstate="print"/>
          <a:srcRect b="5200"/>
          <a:stretch>
            <a:fillRect/>
          </a:stretch>
        </p:blipFill>
        <p:spPr bwMode="auto">
          <a:xfrm>
            <a:off x="4663279" y="3140968"/>
            <a:ext cx="4480722" cy="371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3861048"/>
            <a:ext cx="47740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000" b="1" dirty="0" smtClean="0"/>
              <a:t>提高学生操作兴趣</a:t>
            </a:r>
            <a:endParaRPr lang="en-US" altLang="zh-CN" sz="2000" b="1" dirty="0" smtClean="0"/>
          </a:p>
          <a:p>
            <a:endParaRPr lang="en-US" altLang="zh-CN" sz="2000" b="1" dirty="0" smtClean="0"/>
          </a:p>
          <a:p>
            <a:pPr>
              <a:buFont typeface="Wingdings" pitchFamily="2" charset="2"/>
              <a:buChar char="ü"/>
            </a:pPr>
            <a:r>
              <a:rPr lang="zh-CN" altLang="en-US" sz="2000" b="1" dirty="0" smtClean="0"/>
              <a:t>激励学生反复操作，直至成为业务高手</a:t>
            </a:r>
            <a:endParaRPr lang="zh-CN" altLang="en-US" sz="2000" b="1" dirty="0"/>
          </a:p>
        </p:txBody>
      </p:sp>
      <p:sp>
        <p:nvSpPr>
          <p:cNvPr id="6" name="矩形 5"/>
          <p:cNvSpPr/>
          <p:nvPr/>
        </p:nvSpPr>
        <p:spPr>
          <a:xfrm>
            <a:off x="1551508" y="36317"/>
            <a:ext cx="1667374" cy="3139452"/>
          </a:xfrm>
          <a:custGeom>
            <a:avLst/>
            <a:gdLst>
              <a:gd name="connsiteX0" fmla="*/ 0 w 2160240"/>
              <a:gd name="connsiteY0" fmla="*/ 0 h 3416004"/>
              <a:gd name="connsiteX1" fmla="*/ 2160240 w 2160240"/>
              <a:gd name="connsiteY1" fmla="*/ 0 h 3416004"/>
              <a:gd name="connsiteX2" fmla="*/ 2160240 w 2160240"/>
              <a:gd name="connsiteY2" fmla="*/ 3416004 h 3416004"/>
              <a:gd name="connsiteX3" fmla="*/ 0 w 2160240"/>
              <a:gd name="connsiteY3" fmla="*/ 3416004 h 3416004"/>
              <a:gd name="connsiteX4" fmla="*/ 0 w 2160240"/>
              <a:gd name="connsiteY4" fmla="*/ 0 h 3416004"/>
              <a:gd name="connsiteX0" fmla="*/ 0 w 2172597"/>
              <a:gd name="connsiteY0" fmla="*/ 0 h 3416004"/>
              <a:gd name="connsiteX1" fmla="*/ 2172597 w 2172597"/>
              <a:gd name="connsiteY1" fmla="*/ 333633 h 3416004"/>
              <a:gd name="connsiteX2" fmla="*/ 2160240 w 2172597"/>
              <a:gd name="connsiteY2" fmla="*/ 3416004 h 3416004"/>
              <a:gd name="connsiteX3" fmla="*/ 0 w 2172597"/>
              <a:gd name="connsiteY3" fmla="*/ 3416004 h 3416004"/>
              <a:gd name="connsiteX4" fmla="*/ 0 w 2172597"/>
              <a:gd name="connsiteY4" fmla="*/ 0 h 3416004"/>
              <a:gd name="connsiteX0" fmla="*/ 0 w 2172597"/>
              <a:gd name="connsiteY0" fmla="*/ 0 h 3416004"/>
              <a:gd name="connsiteX1" fmla="*/ 2172597 w 2172597"/>
              <a:gd name="connsiteY1" fmla="*/ 333633 h 3416004"/>
              <a:gd name="connsiteX2" fmla="*/ 2172596 w 2172597"/>
              <a:gd name="connsiteY2" fmla="*/ 2983517 h 3416004"/>
              <a:gd name="connsiteX3" fmla="*/ 0 w 2172597"/>
              <a:gd name="connsiteY3" fmla="*/ 3416004 h 3416004"/>
              <a:gd name="connsiteX4" fmla="*/ 0 w 2172597"/>
              <a:gd name="connsiteY4" fmla="*/ 0 h 3416004"/>
              <a:gd name="connsiteX0" fmla="*/ 0 w 2172597"/>
              <a:gd name="connsiteY0" fmla="*/ 0 h 3416004"/>
              <a:gd name="connsiteX1" fmla="*/ 2172597 w 2172597"/>
              <a:gd name="connsiteY1" fmla="*/ 333633 h 3416004"/>
              <a:gd name="connsiteX2" fmla="*/ 1814250 w 2172597"/>
              <a:gd name="connsiteY2" fmla="*/ 3008230 h 3416004"/>
              <a:gd name="connsiteX3" fmla="*/ 0 w 2172597"/>
              <a:gd name="connsiteY3" fmla="*/ 3416004 h 3416004"/>
              <a:gd name="connsiteX4" fmla="*/ 0 w 2172597"/>
              <a:gd name="connsiteY4" fmla="*/ 0 h 3416004"/>
              <a:gd name="connsiteX0" fmla="*/ 0 w 1851322"/>
              <a:gd name="connsiteY0" fmla="*/ 0 h 3416004"/>
              <a:gd name="connsiteX1" fmla="*/ 1851322 w 1851322"/>
              <a:gd name="connsiteY1" fmla="*/ 308919 h 3416004"/>
              <a:gd name="connsiteX2" fmla="*/ 1814250 w 1851322"/>
              <a:gd name="connsiteY2" fmla="*/ 3008230 h 3416004"/>
              <a:gd name="connsiteX3" fmla="*/ 0 w 1851322"/>
              <a:gd name="connsiteY3" fmla="*/ 3416004 h 3416004"/>
              <a:gd name="connsiteX4" fmla="*/ 0 w 1851322"/>
              <a:gd name="connsiteY4" fmla="*/ 0 h 3416004"/>
              <a:gd name="connsiteX0" fmla="*/ 0 w 1814252"/>
              <a:gd name="connsiteY0" fmla="*/ 0 h 3416004"/>
              <a:gd name="connsiteX1" fmla="*/ 1814252 w 1814252"/>
              <a:gd name="connsiteY1" fmla="*/ 321276 h 3416004"/>
              <a:gd name="connsiteX2" fmla="*/ 1814250 w 1814252"/>
              <a:gd name="connsiteY2" fmla="*/ 3008230 h 3416004"/>
              <a:gd name="connsiteX3" fmla="*/ 0 w 1814252"/>
              <a:gd name="connsiteY3" fmla="*/ 3416004 h 3416004"/>
              <a:gd name="connsiteX4" fmla="*/ 0 w 1814252"/>
              <a:gd name="connsiteY4" fmla="*/ 0 h 3416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4252" h="3416004">
                <a:moveTo>
                  <a:pt x="0" y="0"/>
                </a:moveTo>
                <a:lnTo>
                  <a:pt x="1814252" y="321276"/>
                </a:lnTo>
                <a:cubicBezTo>
                  <a:pt x="1814252" y="1204571"/>
                  <a:pt x="1814250" y="2124935"/>
                  <a:pt x="1814250" y="3008230"/>
                </a:cubicBezTo>
                <a:lnTo>
                  <a:pt x="0" y="341600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  <a:gs pos="55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85195" y="1669521"/>
            <a:ext cx="308395" cy="1052469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87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右箭头 1"/>
          <p:cNvSpPr/>
          <p:nvPr/>
        </p:nvSpPr>
        <p:spPr>
          <a:xfrm rot="20832865">
            <a:off x="-72158" y="606697"/>
            <a:ext cx="5220367" cy="2125650"/>
          </a:xfrm>
          <a:custGeom>
            <a:avLst/>
            <a:gdLst/>
            <a:ahLst/>
            <a:cxnLst/>
            <a:rect l="l" t="t" r="r" b="b"/>
            <a:pathLst>
              <a:path w="5680224" h="2312897">
                <a:moveTo>
                  <a:pt x="1493657" y="1010955"/>
                </a:moveTo>
                <a:lnTo>
                  <a:pt x="1434086" y="1273463"/>
                </a:lnTo>
                <a:lnTo>
                  <a:pt x="0" y="1156300"/>
                </a:lnTo>
                <a:lnTo>
                  <a:pt x="12204" y="1156596"/>
                </a:lnTo>
                <a:close/>
                <a:moveTo>
                  <a:pt x="3924196" y="0"/>
                </a:moveTo>
                <a:lnTo>
                  <a:pt x="5680224" y="1120299"/>
                </a:lnTo>
                <a:lnTo>
                  <a:pt x="3924196" y="2312897"/>
                </a:lnTo>
                <a:lnTo>
                  <a:pt x="4424565" y="1517782"/>
                </a:lnTo>
                <a:lnTo>
                  <a:pt x="2852765" y="1389368"/>
                </a:lnTo>
                <a:cubicBezTo>
                  <a:pt x="2845727" y="1390995"/>
                  <a:pt x="2838572" y="1390760"/>
                  <a:pt x="2831389" y="1389906"/>
                </a:cubicBezTo>
                <a:lnTo>
                  <a:pt x="2819121" y="1386619"/>
                </a:lnTo>
                <a:lnTo>
                  <a:pt x="2788448" y="1384113"/>
                </a:lnTo>
                <a:lnTo>
                  <a:pt x="2790082" y="1376914"/>
                </a:lnTo>
                <a:cubicBezTo>
                  <a:pt x="2714731" y="1340933"/>
                  <a:pt x="2668650" y="1232861"/>
                  <a:pt x="2682986" y="1112243"/>
                </a:cubicBezTo>
                <a:cubicBezTo>
                  <a:pt x="2699818" y="970636"/>
                  <a:pt x="2793549" y="865360"/>
                  <a:pt x="2892341" y="877102"/>
                </a:cubicBezTo>
                <a:lnTo>
                  <a:pt x="2902864" y="879922"/>
                </a:lnTo>
                <a:lnTo>
                  <a:pt x="2904606" y="872245"/>
                </a:lnTo>
                <a:lnTo>
                  <a:pt x="4424565" y="722818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108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 rot="20832865">
            <a:off x="3352319" y="190197"/>
            <a:ext cx="1838023" cy="1063402"/>
          </a:xfrm>
          <a:custGeom>
            <a:avLst/>
            <a:gdLst>
              <a:gd name="connsiteX0" fmla="*/ 0 w 2305318"/>
              <a:gd name="connsiteY0" fmla="*/ 0 h 1242812"/>
              <a:gd name="connsiteX1" fmla="*/ 2028422 w 2305318"/>
              <a:gd name="connsiteY1" fmla="*/ 1223493 h 1242812"/>
              <a:gd name="connsiteX2" fmla="*/ 2305318 w 2305318"/>
              <a:gd name="connsiteY2" fmla="*/ 1242812 h 1242812"/>
              <a:gd name="connsiteX3" fmla="*/ 0 w 2305318"/>
              <a:gd name="connsiteY3" fmla="*/ 0 h 124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8" h="1242812">
                <a:moveTo>
                  <a:pt x="0" y="0"/>
                </a:moveTo>
                <a:lnTo>
                  <a:pt x="2028422" y="1223493"/>
                </a:lnTo>
                <a:lnTo>
                  <a:pt x="2305318" y="12428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54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 rot="20832865">
            <a:off x="3624426" y="1172498"/>
            <a:ext cx="1786682" cy="1076764"/>
          </a:xfrm>
          <a:custGeom>
            <a:avLst/>
            <a:gdLst>
              <a:gd name="connsiteX0" fmla="*/ 1964028 w 2240924"/>
              <a:gd name="connsiteY0" fmla="*/ 0 h 1249251"/>
              <a:gd name="connsiteX1" fmla="*/ 2240924 w 2240924"/>
              <a:gd name="connsiteY1" fmla="*/ 25758 h 1249251"/>
              <a:gd name="connsiteX2" fmla="*/ 0 w 2240924"/>
              <a:gd name="connsiteY2" fmla="*/ 1249251 h 1249251"/>
              <a:gd name="connsiteX3" fmla="*/ 1964028 w 2240924"/>
              <a:gd name="connsiteY3" fmla="*/ 0 h 1249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0924" h="1249251">
                <a:moveTo>
                  <a:pt x="1964028" y="0"/>
                </a:moveTo>
                <a:lnTo>
                  <a:pt x="2240924" y="25758"/>
                </a:lnTo>
                <a:lnTo>
                  <a:pt x="0" y="1249251"/>
                </a:lnTo>
                <a:lnTo>
                  <a:pt x="1964028" y="0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5400000" scaled="1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316200" y="36317"/>
            <a:ext cx="259020" cy="3145718"/>
          </a:xfrm>
          <a:custGeom>
            <a:avLst/>
            <a:gdLst>
              <a:gd name="connsiteX0" fmla="*/ 284206 w 284206"/>
              <a:gd name="connsiteY0" fmla="*/ 0 h 3422822"/>
              <a:gd name="connsiteX1" fmla="*/ 0 w 284206"/>
              <a:gd name="connsiteY1" fmla="*/ 74140 h 3422822"/>
              <a:gd name="connsiteX2" fmla="*/ 0 w 284206"/>
              <a:gd name="connsiteY2" fmla="*/ 3311611 h 3422822"/>
              <a:gd name="connsiteX3" fmla="*/ 271849 w 284206"/>
              <a:gd name="connsiteY3" fmla="*/ 3422822 h 3422822"/>
              <a:gd name="connsiteX4" fmla="*/ 284206 w 284206"/>
              <a:gd name="connsiteY4" fmla="*/ 0 h 3422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206" h="3422822">
                <a:moveTo>
                  <a:pt x="284206" y="0"/>
                </a:moveTo>
                <a:lnTo>
                  <a:pt x="0" y="74140"/>
                </a:lnTo>
                <a:lnTo>
                  <a:pt x="0" y="3311611"/>
                </a:lnTo>
                <a:lnTo>
                  <a:pt x="271849" y="3422822"/>
                </a:lnTo>
                <a:lnTo>
                  <a:pt x="284206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95000"/>
                </a:schemeClr>
              </a:gs>
              <a:gs pos="55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 rot="20855908" flipH="1">
            <a:off x="2953124" y="1114325"/>
            <a:ext cx="2035552" cy="40011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反馈实操成绩</a:t>
            </a:r>
            <a:endParaRPr lang="en-US" altLang="zh-CN" sz="20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 flipH="1">
            <a:off x="1704816" y="468365"/>
            <a:ext cx="553998" cy="273630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eaVert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游戏式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称号等级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8033" y="135209"/>
            <a:ext cx="4139951" cy="3221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27298"/>
            <a:ext cx="4136426" cy="3229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3501008"/>
            <a:ext cx="4139952" cy="323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3501008"/>
            <a:ext cx="4104456" cy="322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F1C21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</a:t>
            </a:r>
            <a:endParaRPr lang="zh-CN" altLang="zh-CN" b="1" dirty="0"/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-468560" y="3384569"/>
            <a:ext cx="2860676" cy="450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7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F</a:t>
            </a:r>
            <a:endParaRPr lang="zh-CN" altLang="zh-CN" dirty="0"/>
          </a:p>
        </p:txBody>
      </p:sp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4211638" y="2276475"/>
            <a:ext cx="28813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升级展望</a:t>
            </a:r>
            <a:endParaRPr lang="zh-CN" dirty="0"/>
          </a:p>
        </p:txBody>
      </p:sp>
      <p:sp>
        <p:nvSpPr>
          <p:cNvPr id="5" name="TextBox 17"/>
          <p:cNvSpPr>
            <a:spLocks noChangeArrowheads="1"/>
          </p:cNvSpPr>
          <p:nvPr/>
        </p:nvSpPr>
        <p:spPr bwMode="auto">
          <a:xfrm>
            <a:off x="6516216" y="3327375"/>
            <a:ext cx="262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  <a:sym typeface="方正超粗黑简体" pitchFamily="1" charset="-122"/>
              </a:rPr>
              <a:t>未来版本功能规划</a:t>
            </a:r>
            <a:endParaRPr lang="zh-CN" altLang="zh-CN" sz="2400" dirty="0">
              <a:solidFill>
                <a:srgbClr val="000000"/>
              </a:solidFill>
              <a:latin typeface="隶书" pitchFamily="49" charset="-122"/>
              <a:ea typeface="隶书" pitchFamily="49" charset="-122"/>
              <a:sym typeface="方正超粗黑简体" pitchFamily="1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1065213" y="4584700"/>
            <a:ext cx="1125537" cy="1123950"/>
            <a:chOff x="-1620688" y="-603448"/>
            <a:chExt cx="1620688" cy="1620688"/>
          </a:xfrm>
        </p:grpSpPr>
        <p:sp>
          <p:nvSpPr>
            <p:cNvPr id="27" name="椭圆​​ 2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椭圆​​ 27"/>
            <p:cNvSpPr/>
            <p:nvPr/>
          </p:nvSpPr>
          <p:spPr>
            <a:xfrm>
              <a:off x="-1467535" y="-450077"/>
              <a:ext cx="1286951" cy="1286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28"/>
          <p:cNvGrpSpPr>
            <a:grpSpLocks/>
          </p:cNvGrpSpPr>
          <p:nvPr/>
        </p:nvGrpSpPr>
        <p:grpSpPr bwMode="auto">
          <a:xfrm>
            <a:off x="6348413" y="447675"/>
            <a:ext cx="581025" cy="581025"/>
            <a:chOff x="-1620688" y="-603448"/>
            <a:chExt cx="1620688" cy="1620688"/>
          </a:xfrm>
        </p:grpSpPr>
        <p:sp>
          <p:nvSpPr>
            <p:cNvPr id="30" name="椭圆​​ 29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椭圆​​ 30"/>
            <p:cNvSpPr/>
            <p:nvPr/>
          </p:nvSpPr>
          <p:spPr>
            <a:xfrm>
              <a:off x="-1470132" y="-452892"/>
              <a:ext cx="1288578" cy="1288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18"/>
          <p:cNvGrpSpPr>
            <a:grpSpLocks/>
          </p:cNvGrpSpPr>
          <p:nvPr/>
        </p:nvGrpSpPr>
        <p:grpSpPr bwMode="auto">
          <a:xfrm>
            <a:off x="5794375" y="725488"/>
            <a:ext cx="1076325" cy="1077912"/>
            <a:chOff x="-1620688" y="-603448"/>
            <a:chExt cx="1620688" cy="1620688"/>
          </a:xfrm>
        </p:grpSpPr>
        <p:sp>
          <p:nvSpPr>
            <p:cNvPr id="17" name="椭圆​​ 1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​​ 17"/>
            <p:cNvSpPr/>
            <p:nvPr/>
          </p:nvSpPr>
          <p:spPr>
            <a:xfrm>
              <a:off x="-1467703" y="-450688"/>
              <a:ext cx="1286033" cy="128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7" name="组合 19"/>
          <p:cNvGrpSpPr>
            <a:grpSpLocks/>
          </p:cNvGrpSpPr>
          <p:nvPr/>
        </p:nvGrpSpPr>
        <p:grpSpPr bwMode="auto">
          <a:xfrm>
            <a:off x="6500813" y="568325"/>
            <a:ext cx="1454150" cy="1454150"/>
            <a:chOff x="-1620688" y="-603448"/>
            <a:chExt cx="1620688" cy="1620688"/>
          </a:xfrm>
        </p:grpSpPr>
        <p:sp>
          <p:nvSpPr>
            <p:cNvPr id="21" name="椭圆​​ 2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FFD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​​ 21"/>
            <p:cNvSpPr/>
            <p:nvPr/>
          </p:nvSpPr>
          <p:spPr>
            <a:xfrm>
              <a:off x="-1468527" y="-451287"/>
              <a:ext cx="1288058" cy="1288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" name="矩形​​ 12"/>
          <p:cNvSpPr/>
          <p:nvPr/>
        </p:nvSpPr>
        <p:spPr>
          <a:xfrm>
            <a:off x="781050" y="1190625"/>
            <a:ext cx="7679382" cy="4032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​​ 3"/>
          <p:cNvSpPr/>
          <p:nvPr/>
        </p:nvSpPr>
        <p:spPr>
          <a:xfrm>
            <a:off x="3454400" y="1406525"/>
            <a:ext cx="2339975" cy="3024188"/>
          </a:xfrm>
          <a:prstGeom prst="rect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​​ 4"/>
          <p:cNvSpPr/>
          <p:nvPr/>
        </p:nvSpPr>
        <p:spPr>
          <a:xfrm>
            <a:off x="5926939" y="1406525"/>
            <a:ext cx="2339975" cy="30241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379" name="TextBox 6"/>
          <p:cNvSpPr txBox="1">
            <a:spLocks noChangeArrowheads="1"/>
          </p:cNvSpPr>
          <p:nvPr/>
        </p:nvSpPr>
        <p:spPr bwMode="auto">
          <a:xfrm rot="1364596">
            <a:off x="5780093" y="3562657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对接其他交易系统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8" name="矩形​​ 7"/>
          <p:cNvSpPr/>
          <p:nvPr/>
        </p:nvSpPr>
        <p:spPr>
          <a:xfrm>
            <a:off x="971600" y="1412776"/>
            <a:ext cx="2339975" cy="3024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382" name="TextBox 9"/>
          <p:cNvSpPr txBox="1">
            <a:spLocks noChangeArrowheads="1"/>
          </p:cNvSpPr>
          <p:nvPr/>
        </p:nvSpPr>
        <p:spPr bwMode="auto">
          <a:xfrm>
            <a:off x="1043608" y="1412776"/>
            <a:ext cx="720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58383" name="TextBox 10"/>
          <p:cNvSpPr txBox="1">
            <a:spLocks noChangeArrowheads="1"/>
          </p:cNvSpPr>
          <p:nvPr/>
        </p:nvSpPr>
        <p:spPr bwMode="auto">
          <a:xfrm>
            <a:off x="3560068" y="1412776"/>
            <a:ext cx="723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58384" name="TextBox 11"/>
          <p:cNvSpPr txBox="1">
            <a:spLocks noChangeArrowheads="1"/>
          </p:cNvSpPr>
          <p:nvPr/>
        </p:nvSpPr>
        <p:spPr bwMode="auto">
          <a:xfrm>
            <a:off x="6008340" y="1419225"/>
            <a:ext cx="7239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14" name="矩形​​ 13"/>
          <p:cNvSpPr/>
          <p:nvPr/>
        </p:nvSpPr>
        <p:spPr>
          <a:xfrm>
            <a:off x="971600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​​ 14"/>
          <p:cNvSpPr/>
          <p:nvPr/>
        </p:nvSpPr>
        <p:spPr>
          <a:xfrm>
            <a:off x="345616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矩形​​ 34"/>
          <p:cNvSpPr/>
          <p:nvPr/>
        </p:nvSpPr>
        <p:spPr>
          <a:xfrm>
            <a:off x="0" y="5732463"/>
            <a:ext cx="9144000" cy="1125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867636" y="5949280"/>
            <a:ext cx="32763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b="1" dirty="0" smtClean="0">
                <a:ln w="19050"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主要升级目标</a:t>
            </a:r>
            <a:endParaRPr lang="zh-CN" altLang="en-US" sz="4000" b="1" dirty="0"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39"/>
          <p:cNvGrpSpPr>
            <a:grpSpLocks/>
          </p:cNvGrpSpPr>
          <p:nvPr/>
        </p:nvGrpSpPr>
        <p:grpSpPr bwMode="auto">
          <a:xfrm>
            <a:off x="2847975" y="447675"/>
            <a:ext cx="244475" cy="244475"/>
            <a:chOff x="-1620688" y="-603448"/>
            <a:chExt cx="1620688" cy="1620688"/>
          </a:xfrm>
        </p:grpSpPr>
        <p:sp>
          <p:nvSpPr>
            <p:cNvPr id="41" name="椭圆​​ 4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椭圆​​ 41"/>
            <p:cNvSpPr/>
            <p:nvPr/>
          </p:nvSpPr>
          <p:spPr>
            <a:xfrm>
              <a:off x="-1473353" y="-456113"/>
              <a:ext cx="1294449" cy="12944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0" name="矩形​​ 14"/>
          <p:cNvSpPr/>
          <p:nvPr/>
        </p:nvSpPr>
        <p:spPr>
          <a:xfrm>
            <a:off x="593170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 rot="1364596">
            <a:off x="892873" y="3565136"/>
            <a:ext cx="2414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扩充各模块资源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39" name="TextBox 5"/>
          <p:cNvSpPr txBox="1">
            <a:spLocks noChangeArrowheads="1"/>
          </p:cNvSpPr>
          <p:nvPr/>
        </p:nvSpPr>
        <p:spPr bwMode="auto">
          <a:xfrm rot="1364596">
            <a:off x="3306934" y="3562657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完善教学管理功能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1065213" y="4584700"/>
            <a:ext cx="1125537" cy="1123950"/>
            <a:chOff x="-1620688" y="-603448"/>
            <a:chExt cx="1620688" cy="1620688"/>
          </a:xfrm>
        </p:grpSpPr>
        <p:sp>
          <p:nvSpPr>
            <p:cNvPr id="27" name="椭圆​​ 2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椭圆​​ 27"/>
            <p:cNvSpPr/>
            <p:nvPr/>
          </p:nvSpPr>
          <p:spPr>
            <a:xfrm>
              <a:off x="-1467535" y="-450077"/>
              <a:ext cx="1286951" cy="1286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28"/>
          <p:cNvGrpSpPr>
            <a:grpSpLocks/>
          </p:cNvGrpSpPr>
          <p:nvPr/>
        </p:nvGrpSpPr>
        <p:grpSpPr bwMode="auto">
          <a:xfrm>
            <a:off x="6348413" y="447675"/>
            <a:ext cx="581025" cy="581025"/>
            <a:chOff x="-1620688" y="-603448"/>
            <a:chExt cx="1620688" cy="1620688"/>
          </a:xfrm>
        </p:grpSpPr>
        <p:sp>
          <p:nvSpPr>
            <p:cNvPr id="30" name="椭圆​​ 29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椭圆​​ 30"/>
            <p:cNvSpPr/>
            <p:nvPr/>
          </p:nvSpPr>
          <p:spPr>
            <a:xfrm>
              <a:off x="-1470132" y="-452892"/>
              <a:ext cx="1288578" cy="1288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18"/>
          <p:cNvGrpSpPr>
            <a:grpSpLocks/>
          </p:cNvGrpSpPr>
          <p:nvPr/>
        </p:nvGrpSpPr>
        <p:grpSpPr bwMode="auto">
          <a:xfrm>
            <a:off x="5794375" y="725488"/>
            <a:ext cx="1076325" cy="1077912"/>
            <a:chOff x="-1620688" y="-603448"/>
            <a:chExt cx="1620688" cy="1620688"/>
          </a:xfrm>
        </p:grpSpPr>
        <p:sp>
          <p:nvSpPr>
            <p:cNvPr id="17" name="椭圆​​ 1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​​ 17"/>
            <p:cNvSpPr/>
            <p:nvPr/>
          </p:nvSpPr>
          <p:spPr>
            <a:xfrm>
              <a:off x="-1467703" y="-450688"/>
              <a:ext cx="1286033" cy="128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7" name="组合 19"/>
          <p:cNvGrpSpPr>
            <a:grpSpLocks/>
          </p:cNvGrpSpPr>
          <p:nvPr/>
        </p:nvGrpSpPr>
        <p:grpSpPr bwMode="auto">
          <a:xfrm>
            <a:off x="6500813" y="568325"/>
            <a:ext cx="1454150" cy="1454150"/>
            <a:chOff x="-1620688" y="-603448"/>
            <a:chExt cx="1620688" cy="1620688"/>
          </a:xfrm>
        </p:grpSpPr>
        <p:sp>
          <p:nvSpPr>
            <p:cNvPr id="21" name="椭圆​​ 2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FFD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​​ 21"/>
            <p:cNvSpPr/>
            <p:nvPr/>
          </p:nvSpPr>
          <p:spPr>
            <a:xfrm>
              <a:off x="-1468527" y="-451287"/>
              <a:ext cx="1288058" cy="1288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" name="矩形​​ 12"/>
          <p:cNvSpPr/>
          <p:nvPr/>
        </p:nvSpPr>
        <p:spPr>
          <a:xfrm>
            <a:off x="781050" y="1190625"/>
            <a:ext cx="7679382" cy="4032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​​ 3"/>
          <p:cNvSpPr/>
          <p:nvPr/>
        </p:nvSpPr>
        <p:spPr>
          <a:xfrm>
            <a:off x="3454400" y="1406525"/>
            <a:ext cx="2339975" cy="3024188"/>
          </a:xfrm>
          <a:prstGeom prst="rect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​​ 4"/>
          <p:cNvSpPr/>
          <p:nvPr/>
        </p:nvSpPr>
        <p:spPr>
          <a:xfrm>
            <a:off x="5926939" y="1406525"/>
            <a:ext cx="2339975" cy="30241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382" name="TextBox 9"/>
          <p:cNvSpPr txBox="1">
            <a:spLocks noChangeArrowheads="1"/>
          </p:cNvSpPr>
          <p:nvPr/>
        </p:nvSpPr>
        <p:spPr bwMode="auto">
          <a:xfrm>
            <a:off x="1043608" y="1412776"/>
            <a:ext cx="720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58383" name="TextBox 10"/>
          <p:cNvSpPr txBox="1">
            <a:spLocks noChangeArrowheads="1"/>
          </p:cNvSpPr>
          <p:nvPr/>
        </p:nvSpPr>
        <p:spPr bwMode="auto">
          <a:xfrm>
            <a:off x="3560068" y="1412776"/>
            <a:ext cx="723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58384" name="TextBox 11"/>
          <p:cNvSpPr txBox="1">
            <a:spLocks noChangeArrowheads="1"/>
          </p:cNvSpPr>
          <p:nvPr/>
        </p:nvSpPr>
        <p:spPr bwMode="auto">
          <a:xfrm>
            <a:off x="6008340" y="1419225"/>
            <a:ext cx="7239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14" name="矩形​​ 13"/>
          <p:cNvSpPr/>
          <p:nvPr/>
        </p:nvSpPr>
        <p:spPr>
          <a:xfrm>
            <a:off x="971600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​​ 14"/>
          <p:cNvSpPr/>
          <p:nvPr/>
        </p:nvSpPr>
        <p:spPr>
          <a:xfrm>
            <a:off x="345616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矩形​​ 34"/>
          <p:cNvSpPr/>
          <p:nvPr/>
        </p:nvSpPr>
        <p:spPr>
          <a:xfrm>
            <a:off x="0" y="5732463"/>
            <a:ext cx="9144000" cy="1125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6012160" y="6012577"/>
            <a:ext cx="30963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扩充各模块资源</a:t>
            </a:r>
            <a:endParaRPr lang="zh-CN" altLang="en-US" sz="32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grpSp>
        <p:nvGrpSpPr>
          <p:cNvPr id="8" name="组合 39"/>
          <p:cNvGrpSpPr>
            <a:grpSpLocks/>
          </p:cNvGrpSpPr>
          <p:nvPr/>
        </p:nvGrpSpPr>
        <p:grpSpPr bwMode="auto">
          <a:xfrm>
            <a:off x="2847975" y="447675"/>
            <a:ext cx="244475" cy="244475"/>
            <a:chOff x="-1620688" y="-603448"/>
            <a:chExt cx="1620688" cy="1620688"/>
          </a:xfrm>
        </p:grpSpPr>
        <p:sp>
          <p:nvSpPr>
            <p:cNvPr id="41" name="椭圆​​ 4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椭圆​​ 41"/>
            <p:cNvSpPr/>
            <p:nvPr/>
          </p:nvSpPr>
          <p:spPr>
            <a:xfrm>
              <a:off x="-1473353" y="-456113"/>
              <a:ext cx="1294449" cy="12944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0" name="矩形​​ 14"/>
          <p:cNvSpPr/>
          <p:nvPr/>
        </p:nvSpPr>
        <p:spPr>
          <a:xfrm>
            <a:off x="593170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33" name="图片 3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599" y="1412777"/>
            <a:ext cx="2327724" cy="3003792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971600" y="1412776"/>
            <a:ext cx="2340000" cy="3024336"/>
          </a:xfrm>
          <a:prstGeom prst="rect">
            <a:avLst/>
          </a:prstGeom>
          <a:solidFill>
            <a:srgbClr val="0009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78559" y="1984772"/>
            <a:ext cx="229729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 贷款、债券、外汇、黄金等业务实操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债券类、银行卡类理财计算器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 从业资格考试题库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</a:rPr>
              <a:t>……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68550" y="1412776"/>
            <a:ext cx="723900" cy="5857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Bodoni MT Black" pitchFamily="18" charset="0"/>
                <a:ea typeface="宋体" charset="-122"/>
              </a:rPr>
              <a:t>01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Bodoni MT Black" pitchFamily="18" charset="0"/>
              <a:ea typeface="宋体" charset="-122"/>
            </a:endParaRPr>
          </a:p>
        </p:txBody>
      </p:sp>
      <p:sp>
        <p:nvSpPr>
          <p:cNvPr id="39" name="TextBox 6"/>
          <p:cNvSpPr txBox="1">
            <a:spLocks noChangeArrowheads="1"/>
          </p:cNvSpPr>
          <p:nvPr/>
        </p:nvSpPr>
        <p:spPr bwMode="auto">
          <a:xfrm rot="1364596">
            <a:off x="5780093" y="3562657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对接其他交易系统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44" name="TextBox 5"/>
          <p:cNvSpPr txBox="1">
            <a:spLocks noChangeArrowheads="1"/>
          </p:cNvSpPr>
          <p:nvPr/>
        </p:nvSpPr>
        <p:spPr bwMode="auto">
          <a:xfrm rot="1364596">
            <a:off x="3306934" y="3562657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完善教学管理功能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1065213" y="4584700"/>
            <a:ext cx="1125537" cy="1123950"/>
            <a:chOff x="-1620688" y="-603448"/>
            <a:chExt cx="1620688" cy="1620688"/>
          </a:xfrm>
        </p:grpSpPr>
        <p:sp>
          <p:nvSpPr>
            <p:cNvPr id="27" name="椭圆​​ 2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椭圆​​ 27"/>
            <p:cNvSpPr/>
            <p:nvPr/>
          </p:nvSpPr>
          <p:spPr>
            <a:xfrm>
              <a:off x="-1467535" y="-450077"/>
              <a:ext cx="1286951" cy="1286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28"/>
          <p:cNvGrpSpPr>
            <a:grpSpLocks/>
          </p:cNvGrpSpPr>
          <p:nvPr/>
        </p:nvGrpSpPr>
        <p:grpSpPr bwMode="auto">
          <a:xfrm>
            <a:off x="6348413" y="447675"/>
            <a:ext cx="581025" cy="581025"/>
            <a:chOff x="-1620688" y="-603448"/>
            <a:chExt cx="1620688" cy="1620688"/>
          </a:xfrm>
        </p:grpSpPr>
        <p:sp>
          <p:nvSpPr>
            <p:cNvPr id="30" name="椭圆​​ 29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椭圆​​ 30"/>
            <p:cNvSpPr/>
            <p:nvPr/>
          </p:nvSpPr>
          <p:spPr>
            <a:xfrm>
              <a:off x="-1470132" y="-452892"/>
              <a:ext cx="1288578" cy="1288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4" name="组合 18"/>
          <p:cNvGrpSpPr>
            <a:grpSpLocks/>
          </p:cNvGrpSpPr>
          <p:nvPr/>
        </p:nvGrpSpPr>
        <p:grpSpPr bwMode="auto">
          <a:xfrm>
            <a:off x="5794375" y="725488"/>
            <a:ext cx="1076325" cy="1077912"/>
            <a:chOff x="-1620688" y="-603448"/>
            <a:chExt cx="1620688" cy="1620688"/>
          </a:xfrm>
        </p:grpSpPr>
        <p:sp>
          <p:nvSpPr>
            <p:cNvPr id="17" name="椭圆​​ 1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​​ 17"/>
            <p:cNvSpPr/>
            <p:nvPr/>
          </p:nvSpPr>
          <p:spPr>
            <a:xfrm>
              <a:off x="-1467703" y="-450688"/>
              <a:ext cx="1286033" cy="128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19"/>
          <p:cNvGrpSpPr>
            <a:grpSpLocks/>
          </p:cNvGrpSpPr>
          <p:nvPr/>
        </p:nvGrpSpPr>
        <p:grpSpPr bwMode="auto">
          <a:xfrm>
            <a:off x="6500813" y="568325"/>
            <a:ext cx="1454150" cy="1454150"/>
            <a:chOff x="-1620688" y="-603448"/>
            <a:chExt cx="1620688" cy="1620688"/>
          </a:xfrm>
        </p:grpSpPr>
        <p:sp>
          <p:nvSpPr>
            <p:cNvPr id="21" name="椭圆​​ 2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FFD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​​ 21"/>
            <p:cNvSpPr/>
            <p:nvPr/>
          </p:nvSpPr>
          <p:spPr>
            <a:xfrm>
              <a:off x="-1468527" y="-451287"/>
              <a:ext cx="1288058" cy="1288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" name="矩形​​ 12"/>
          <p:cNvSpPr/>
          <p:nvPr/>
        </p:nvSpPr>
        <p:spPr>
          <a:xfrm>
            <a:off x="781050" y="1190625"/>
            <a:ext cx="7679382" cy="4032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矩形​​ 4"/>
          <p:cNvSpPr/>
          <p:nvPr/>
        </p:nvSpPr>
        <p:spPr>
          <a:xfrm>
            <a:off x="5926939" y="1406525"/>
            <a:ext cx="2339975" cy="302418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382" name="TextBox 9"/>
          <p:cNvSpPr txBox="1">
            <a:spLocks noChangeArrowheads="1"/>
          </p:cNvSpPr>
          <p:nvPr/>
        </p:nvSpPr>
        <p:spPr bwMode="auto">
          <a:xfrm>
            <a:off x="1043608" y="1412776"/>
            <a:ext cx="720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58384" name="TextBox 11"/>
          <p:cNvSpPr txBox="1">
            <a:spLocks noChangeArrowheads="1"/>
          </p:cNvSpPr>
          <p:nvPr/>
        </p:nvSpPr>
        <p:spPr bwMode="auto">
          <a:xfrm>
            <a:off x="6008340" y="1419225"/>
            <a:ext cx="7239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14" name="矩形​​ 13"/>
          <p:cNvSpPr/>
          <p:nvPr/>
        </p:nvSpPr>
        <p:spPr>
          <a:xfrm>
            <a:off x="971600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​​ 14"/>
          <p:cNvSpPr/>
          <p:nvPr/>
        </p:nvSpPr>
        <p:spPr>
          <a:xfrm>
            <a:off x="345616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矩形​​ 34"/>
          <p:cNvSpPr/>
          <p:nvPr/>
        </p:nvSpPr>
        <p:spPr>
          <a:xfrm>
            <a:off x="0" y="5732463"/>
            <a:ext cx="9144000" cy="1125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39"/>
          <p:cNvGrpSpPr>
            <a:grpSpLocks/>
          </p:cNvGrpSpPr>
          <p:nvPr/>
        </p:nvGrpSpPr>
        <p:grpSpPr bwMode="auto">
          <a:xfrm>
            <a:off x="2847975" y="447675"/>
            <a:ext cx="244475" cy="244475"/>
            <a:chOff x="-1620688" y="-603448"/>
            <a:chExt cx="1620688" cy="1620688"/>
          </a:xfrm>
        </p:grpSpPr>
        <p:sp>
          <p:nvSpPr>
            <p:cNvPr id="41" name="椭圆​​ 4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椭圆​​ 41"/>
            <p:cNvSpPr/>
            <p:nvPr/>
          </p:nvSpPr>
          <p:spPr>
            <a:xfrm>
              <a:off x="-1473353" y="-456113"/>
              <a:ext cx="1294449" cy="12944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0" name="矩形​​ 14"/>
          <p:cNvSpPr/>
          <p:nvPr/>
        </p:nvSpPr>
        <p:spPr>
          <a:xfrm>
            <a:off x="593170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矩形​​ 7"/>
          <p:cNvSpPr/>
          <p:nvPr/>
        </p:nvSpPr>
        <p:spPr>
          <a:xfrm>
            <a:off x="965687" y="1401398"/>
            <a:ext cx="2339975" cy="3024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TextBox 9"/>
          <p:cNvSpPr txBox="1">
            <a:spLocks noChangeArrowheads="1"/>
          </p:cNvSpPr>
          <p:nvPr/>
        </p:nvSpPr>
        <p:spPr bwMode="auto">
          <a:xfrm>
            <a:off x="1037695" y="1401398"/>
            <a:ext cx="720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pic>
        <p:nvPicPr>
          <p:cNvPr id="48" name="图片 47" descr="未标题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0224" y="1413112"/>
            <a:ext cx="2344449" cy="30240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3456136" y="1412776"/>
            <a:ext cx="2340000" cy="3024336"/>
          </a:xfrm>
          <a:prstGeom prst="rect">
            <a:avLst/>
          </a:prstGeom>
          <a:solidFill>
            <a:srgbClr val="0009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463095" y="1984772"/>
            <a:ext cx="22972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考核模块自定义</a:t>
            </a:r>
          </a:p>
          <a:p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认证模块权限开放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教师端重置历史操作记录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</a:rPr>
              <a:t>……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853086" y="1412776"/>
            <a:ext cx="72327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Bodoni MT Black" pitchFamily="18" charset="0"/>
                <a:ea typeface="宋体" charset="-122"/>
              </a:rPr>
              <a:t>02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Bodoni MT Black" pitchFamily="18" charset="0"/>
              <a:ea typeface="宋体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80112" y="6012577"/>
            <a:ext cx="35353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完善教学管理功能</a:t>
            </a:r>
          </a:p>
        </p:txBody>
      </p:sp>
      <p:sp>
        <p:nvSpPr>
          <p:cNvPr id="36" name="TextBox 6"/>
          <p:cNvSpPr txBox="1">
            <a:spLocks noChangeArrowheads="1"/>
          </p:cNvSpPr>
          <p:nvPr/>
        </p:nvSpPr>
        <p:spPr bwMode="auto">
          <a:xfrm rot="1364596">
            <a:off x="5780093" y="3562657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对接其他交易系统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 rot="1364596">
            <a:off x="892873" y="3565136"/>
            <a:ext cx="2414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扩充各模块资源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5"/>
          <p:cNvGrpSpPr>
            <a:grpSpLocks/>
          </p:cNvGrpSpPr>
          <p:nvPr/>
        </p:nvGrpSpPr>
        <p:grpSpPr bwMode="auto">
          <a:xfrm>
            <a:off x="1065213" y="4584700"/>
            <a:ext cx="1125537" cy="1123950"/>
            <a:chOff x="-1620688" y="-603448"/>
            <a:chExt cx="1620688" cy="1620688"/>
          </a:xfrm>
        </p:grpSpPr>
        <p:sp>
          <p:nvSpPr>
            <p:cNvPr id="27" name="椭圆​​ 2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8" name="椭圆​​ 27"/>
            <p:cNvSpPr/>
            <p:nvPr/>
          </p:nvSpPr>
          <p:spPr>
            <a:xfrm>
              <a:off x="-1467535" y="-450077"/>
              <a:ext cx="1286951" cy="1286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28"/>
          <p:cNvGrpSpPr>
            <a:grpSpLocks/>
          </p:cNvGrpSpPr>
          <p:nvPr/>
        </p:nvGrpSpPr>
        <p:grpSpPr bwMode="auto">
          <a:xfrm>
            <a:off x="6348413" y="447675"/>
            <a:ext cx="581025" cy="581025"/>
            <a:chOff x="-1620688" y="-603448"/>
            <a:chExt cx="1620688" cy="1620688"/>
          </a:xfrm>
        </p:grpSpPr>
        <p:sp>
          <p:nvSpPr>
            <p:cNvPr id="30" name="椭圆​​ 29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" name="椭圆​​ 30"/>
            <p:cNvSpPr/>
            <p:nvPr/>
          </p:nvSpPr>
          <p:spPr>
            <a:xfrm>
              <a:off x="-1470132" y="-452892"/>
              <a:ext cx="1288578" cy="12885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5" name="组合 18"/>
          <p:cNvGrpSpPr>
            <a:grpSpLocks/>
          </p:cNvGrpSpPr>
          <p:nvPr/>
        </p:nvGrpSpPr>
        <p:grpSpPr bwMode="auto">
          <a:xfrm>
            <a:off x="5794375" y="725488"/>
            <a:ext cx="1076325" cy="1077912"/>
            <a:chOff x="-1620688" y="-603448"/>
            <a:chExt cx="1620688" cy="1620688"/>
          </a:xfrm>
        </p:grpSpPr>
        <p:sp>
          <p:nvSpPr>
            <p:cNvPr id="17" name="椭圆​​ 16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椭圆​​ 17"/>
            <p:cNvSpPr/>
            <p:nvPr/>
          </p:nvSpPr>
          <p:spPr>
            <a:xfrm>
              <a:off x="-1467703" y="-450688"/>
              <a:ext cx="1286033" cy="12865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19"/>
          <p:cNvGrpSpPr>
            <a:grpSpLocks/>
          </p:cNvGrpSpPr>
          <p:nvPr/>
        </p:nvGrpSpPr>
        <p:grpSpPr bwMode="auto">
          <a:xfrm>
            <a:off x="6500813" y="568325"/>
            <a:ext cx="1454150" cy="1454150"/>
            <a:chOff x="-1620688" y="-603448"/>
            <a:chExt cx="1620688" cy="1620688"/>
          </a:xfrm>
        </p:grpSpPr>
        <p:sp>
          <p:nvSpPr>
            <p:cNvPr id="21" name="椭圆​​ 2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FFD0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椭圆​​ 21"/>
            <p:cNvSpPr/>
            <p:nvPr/>
          </p:nvSpPr>
          <p:spPr>
            <a:xfrm>
              <a:off x="-1468527" y="-451287"/>
              <a:ext cx="1288058" cy="12880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3" name="矩形​​ 12"/>
          <p:cNvSpPr/>
          <p:nvPr/>
        </p:nvSpPr>
        <p:spPr>
          <a:xfrm>
            <a:off x="781050" y="1190625"/>
            <a:ext cx="7679382" cy="403225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" name="矩形​​ 3"/>
          <p:cNvSpPr/>
          <p:nvPr/>
        </p:nvSpPr>
        <p:spPr>
          <a:xfrm>
            <a:off x="3454400" y="1406525"/>
            <a:ext cx="2339975" cy="3024188"/>
          </a:xfrm>
          <a:prstGeom prst="rect">
            <a:avLst/>
          </a:prstGeom>
          <a:solidFill>
            <a:srgbClr val="57D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8378" name="TextBox 5"/>
          <p:cNvSpPr txBox="1">
            <a:spLocks noChangeArrowheads="1"/>
          </p:cNvSpPr>
          <p:nvPr/>
        </p:nvSpPr>
        <p:spPr bwMode="auto">
          <a:xfrm rot="1364596">
            <a:off x="3306934" y="3562657"/>
            <a:ext cx="26468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完善教学管理功能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  <p:sp>
        <p:nvSpPr>
          <p:cNvPr id="58382" name="TextBox 9"/>
          <p:cNvSpPr txBox="1">
            <a:spLocks noChangeArrowheads="1"/>
          </p:cNvSpPr>
          <p:nvPr/>
        </p:nvSpPr>
        <p:spPr bwMode="auto">
          <a:xfrm>
            <a:off x="1043608" y="1412776"/>
            <a:ext cx="720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58383" name="TextBox 10"/>
          <p:cNvSpPr txBox="1">
            <a:spLocks noChangeArrowheads="1"/>
          </p:cNvSpPr>
          <p:nvPr/>
        </p:nvSpPr>
        <p:spPr bwMode="auto">
          <a:xfrm>
            <a:off x="3560068" y="1412776"/>
            <a:ext cx="7239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sp>
        <p:nvSpPr>
          <p:cNvPr id="14" name="矩形​​ 13"/>
          <p:cNvSpPr/>
          <p:nvPr/>
        </p:nvSpPr>
        <p:spPr>
          <a:xfrm>
            <a:off x="971600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矩形​​ 14"/>
          <p:cNvSpPr/>
          <p:nvPr/>
        </p:nvSpPr>
        <p:spPr>
          <a:xfrm>
            <a:off x="345616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矩形​​ 34"/>
          <p:cNvSpPr/>
          <p:nvPr/>
        </p:nvSpPr>
        <p:spPr>
          <a:xfrm>
            <a:off x="0" y="5732463"/>
            <a:ext cx="9144000" cy="11255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652120" y="6012577"/>
            <a:ext cx="34563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对接其他交易系统</a:t>
            </a:r>
          </a:p>
        </p:txBody>
      </p:sp>
      <p:grpSp>
        <p:nvGrpSpPr>
          <p:cNvPr id="7" name="组合 39"/>
          <p:cNvGrpSpPr>
            <a:grpSpLocks/>
          </p:cNvGrpSpPr>
          <p:nvPr/>
        </p:nvGrpSpPr>
        <p:grpSpPr bwMode="auto">
          <a:xfrm>
            <a:off x="2847975" y="447675"/>
            <a:ext cx="244475" cy="244475"/>
            <a:chOff x="-1620688" y="-603448"/>
            <a:chExt cx="1620688" cy="1620688"/>
          </a:xfrm>
        </p:grpSpPr>
        <p:sp>
          <p:nvSpPr>
            <p:cNvPr id="41" name="椭圆​​ 40"/>
            <p:cNvSpPr/>
            <p:nvPr/>
          </p:nvSpPr>
          <p:spPr>
            <a:xfrm>
              <a:off x="-1620688" y="-603448"/>
              <a:ext cx="1620688" cy="1620688"/>
            </a:xfrm>
            <a:prstGeom prst="ellipse">
              <a:avLst/>
            </a:prstGeom>
            <a:solidFill>
              <a:srgbClr val="57D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2" name="椭圆​​ 41"/>
            <p:cNvSpPr/>
            <p:nvPr/>
          </p:nvSpPr>
          <p:spPr>
            <a:xfrm>
              <a:off x="-1473353" y="-456113"/>
              <a:ext cx="1294449" cy="12944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40" name="矩形​​ 14"/>
          <p:cNvSpPr/>
          <p:nvPr/>
        </p:nvSpPr>
        <p:spPr>
          <a:xfrm>
            <a:off x="5931701" y="4508798"/>
            <a:ext cx="2339975" cy="36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5" name="矩形​​ 7"/>
          <p:cNvSpPr/>
          <p:nvPr/>
        </p:nvSpPr>
        <p:spPr>
          <a:xfrm>
            <a:off x="965687" y="1401398"/>
            <a:ext cx="2339975" cy="3024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TextBox 9"/>
          <p:cNvSpPr txBox="1">
            <a:spLocks noChangeArrowheads="1"/>
          </p:cNvSpPr>
          <p:nvPr/>
        </p:nvSpPr>
        <p:spPr bwMode="auto">
          <a:xfrm>
            <a:off x="1037695" y="1401398"/>
            <a:ext cx="7200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Bodoni MT Black" pitchFamily="18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Bodoni MT Black" pitchFamily="18" charset="0"/>
            </a:endParaRPr>
          </a:p>
        </p:txBody>
      </p:sp>
      <p:pic>
        <p:nvPicPr>
          <p:cNvPr id="48" name="图片 47" descr="未标题-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0152" y="1413559"/>
            <a:ext cx="2344449" cy="3023105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5940152" y="1412776"/>
            <a:ext cx="2340000" cy="3024336"/>
          </a:xfrm>
          <a:prstGeom prst="rect">
            <a:avLst/>
          </a:prstGeom>
          <a:solidFill>
            <a:srgbClr val="00091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947111" y="1916832"/>
            <a:ext cx="22972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证券交易行为模拟教学软件</a:t>
            </a:r>
          </a:p>
          <a:p>
            <a:endParaRPr lang="en-US" altLang="zh-CN" sz="1000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网上银行模拟教学系统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endParaRPr lang="en-US" altLang="zh-CN" sz="1000" b="1" dirty="0" smtClean="0">
              <a:solidFill>
                <a:schemeClr val="bg1"/>
              </a:solidFill>
            </a:endParaRPr>
          </a:p>
          <a:p>
            <a:pPr>
              <a:buFont typeface="Wingdings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</a:rPr>
              <a:t>商业银行信贷管理教学系统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smtClean="0">
                <a:solidFill>
                  <a:schemeClr val="bg1"/>
                </a:solidFill>
              </a:rPr>
              <a:t>……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37102" y="1412776"/>
            <a:ext cx="723275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dirty="0" smtClean="0">
                <a:solidFill>
                  <a:schemeClr val="bg1">
                    <a:lumMod val="85000"/>
                  </a:schemeClr>
                </a:solidFill>
                <a:latin typeface="Bodoni MT Black" pitchFamily="18" charset="0"/>
                <a:ea typeface="宋体" charset="-122"/>
              </a:rPr>
              <a:t>03</a:t>
            </a:r>
            <a:endParaRPr lang="zh-CN" altLang="en-US" sz="3200" dirty="0">
              <a:solidFill>
                <a:schemeClr val="bg1">
                  <a:lumMod val="85000"/>
                </a:schemeClr>
              </a:solidFill>
              <a:latin typeface="Bodoni MT Black" pitchFamily="18" charset="0"/>
              <a:ea typeface="宋体" charset="-122"/>
            </a:endParaRPr>
          </a:p>
        </p:txBody>
      </p:sp>
      <p:sp>
        <p:nvSpPr>
          <p:cNvPr id="37" name="TextBox 8"/>
          <p:cNvSpPr txBox="1">
            <a:spLocks noChangeArrowheads="1"/>
          </p:cNvSpPr>
          <p:nvPr/>
        </p:nvSpPr>
        <p:spPr bwMode="auto">
          <a:xfrm rot="1364596">
            <a:off x="892873" y="3565136"/>
            <a:ext cx="24144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华文彩云" pitchFamily="2" charset="-122"/>
                <a:ea typeface="华文彩云" pitchFamily="2" charset="-122"/>
              </a:rPr>
              <a:t> 扩充各模块资源</a:t>
            </a:r>
            <a:endParaRPr lang="zh-CN" altLang="en-US" sz="2400" b="1" dirty="0">
              <a:solidFill>
                <a:schemeClr val="bg1"/>
              </a:solidFill>
              <a:latin typeface="华文彩云" pitchFamily="2" charset="-122"/>
              <a:ea typeface="华文彩云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85BCF3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Q&amp;A</a:t>
            </a:r>
            <a:endParaRPr lang="zh-CN" altLang="zh-CN" b="1" dirty="0"/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-252536" y="4378746"/>
            <a:ext cx="10225136" cy="315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99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微软雅黑" pitchFamily="34" charset="-122"/>
              </a:rPr>
              <a:t>Q</a:t>
            </a:r>
            <a:r>
              <a:rPr lang="en-US" altLang="zh-CN" sz="80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微软雅黑" pitchFamily="34" charset="-122"/>
              </a:rPr>
              <a:t>&amp;</a:t>
            </a:r>
            <a:r>
              <a:rPr lang="en-US" altLang="zh-CN" sz="19900" b="1" dirty="0" smtClean="0">
                <a:solidFill>
                  <a:srgbClr val="000000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  <a:sym typeface="微软雅黑" pitchFamily="34" charset="-122"/>
              </a:rPr>
              <a:t>A</a:t>
            </a:r>
            <a:endParaRPr lang="zh-CN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4211638" y="2276475"/>
            <a:ext cx="28813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问题建议</a:t>
            </a:r>
            <a:endParaRPr lang="zh-CN" dirty="0"/>
          </a:p>
        </p:txBody>
      </p:sp>
      <p:sp>
        <p:nvSpPr>
          <p:cNvPr id="5" name="TextBox 17"/>
          <p:cNvSpPr>
            <a:spLocks noChangeArrowheads="1"/>
          </p:cNvSpPr>
          <p:nvPr/>
        </p:nvSpPr>
        <p:spPr bwMode="auto">
          <a:xfrm>
            <a:off x="6516216" y="3327375"/>
            <a:ext cx="262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0000"/>
                </a:solidFill>
                <a:latin typeface="隶书" pitchFamily="49" charset="-122"/>
                <a:ea typeface="隶书" pitchFamily="49" charset="-122"/>
                <a:sym typeface="方正超粗黑简体" pitchFamily="1" charset="-122"/>
              </a:rPr>
              <a:t>欢迎提出宝贵意见</a:t>
            </a:r>
            <a:endParaRPr lang="zh-CN" altLang="zh-CN" sz="2400" dirty="0">
              <a:solidFill>
                <a:srgbClr val="000000"/>
              </a:solidFill>
              <a:latin typeface="隶书" pitchFamily="49" charset="-122"/>
              <a:ea typeface="隶书" pitchFamily="49" charset="-122"/>
              <a:sym typeface="方正超粗黑简体" pitchFamily="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 descr="Blue tissue paper"/>
          <p:cNvSpPr>
            <a:spLocks noChangeArrowheads="1"/>
          </p:cNvSpPr>
          <p:nvPr/>
        </p:nvSpPr>
        <p:spPr bwMode="auto">
          <a:xfrm>
            <a:off x="0" y="4495800"/>
            <a:ext cx="9144000" cy="2362200"/>
          </a:xfrm>
          <a:prstGeom prst="rect">
            <a:avLst/>
          </a:prstGeom>
          <a:blipFill dpi="0" rotWithShape="1">
            <a:blip r:embed="rId2" cstate="print">
              <a:alphaModFix amt="50000"/>
            </a:blip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4495800"/>
            <a:ext cx="9144000" cy="2362200"/>
          </a:xfrm>
          <a:prstGeom prst="rect">
            <a:avLst/>
          </a:prstGeom>
          <a:solidFill>
            <a:srgbClr val="B7D7F8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6" name="AutoShape 8"/>
          <p:cNvSpPr>
            <a:spLocks noChangeArrowheads="1"/>
          </p:cNvSpPr>
          <p:nvPr/>
        </p:nvSpPr>
        <p:spPr bwMode="auto">
          <a:xfrm>
            <a:off x="4419600" y="5029200"/>
            <a:ext cx="304800" cy="152400"/>
          </a:xfrm>
          <a:custGeom>
            <a:avLst/>
            <a:gdLst>
              <a:gd name="G0" fmla="+- 926 0 0"/>
              <a:gd name="G1" fmla="+- 21600 0 926"/>
              <a:gd name="G2" fmla="+- 21600 0 92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7" name="AutoShape 9"/>
          <p:cNvSpPr>
            <a:spLocks noChangeArrowheads="1"/>
          </p:cNvSpPr>
          <p:nvPr/>
        </p:nvSpPr>
        <p:spPr bwMode="auto">
          <a:xfrm>
            <a:off x="4419600" y="5029200"/>
            <a:ext cx="304800" cy="152400"/>
          </a:xfrm>
          <a:custGeom>
            <a:avLst/>
            <a:gdLst>
              <a:gd name="G0" fmla="+- 926 0 0"/>
              <a:gd name="G1" fmla="+- 21600 0 926"/>
              <a:gd name="G2" fmla="+- 21600 0 92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58" name="AutoShape 10"/>
          <p:cNvSpPr>
            <a:spLocks noChangeArrowheads="1"/>
          </p:cNvSpPr>
          <p:nvPr/>
        </p:nvSpPr>
        <p:spPr bwMode="auto">
          <a:xfrm>
            <a:off x="4419600" y="5029200"/>
            <a:ext cx="304800" cy="152400"/>
          </a:xfrm>
          <a:custGeom>
            <a:avLst/>
            <a:gdLst>
              <a:gd name="G0" fmla="+- 926 0 0"/>
              <a:gd name="G1" fmla="+- 21600 0 926"/>
              <a:gd name="G2" fmla="+- 21600 0 926"/>
              <a:gd name="G3" fmla="*/ G0 2929 10000"/>
              <a:gd name="G4" fmla="+- 21600 0 G3"/>
              <a:gd name="G5" fmla="+- 21600 0 G3"/>
              <a:gd name="T0" fmla="*/ 10800 w 21600"/>
              <a:gd name="T1" fmla="*/ 0 h 21600"/>
              <a:gd name="T2" fmla="*/ 3163 w 21600"/>
              <a:gd name="T3" fmla="*/ 3163 h 21600"/>
              <a:gd name="T4" fmla="*/ 0 w 21600"/>
              <a:gd name="T5" fmla="*/ 10800 h 21600"/>
              <a:gd name="T6" fmla="*/ 3163 w 21600"/>
              <a:gd name="T7" fmla="*/ 18437 h 21600"/>
              <a:gd name="T8" fmla="*/ 10800 w 21600"/>
              <a:gd name="T9" fmla="*/ 21600 h 21600"/>
              <a:gd name="T10" fmla="*/ 18437 w 21600"/>
              <a:gd name="T11" fmla="*/ 18437 h 21600"/>
              <a:gd name="T12" fmla="*/ 21600 w 21600"/>
              <a:gd name="T13" fmla="*/ 10800 h 21600"/>
              <a:gd name="T14" fmla="*/ 18437 w 21600"/>
              <a:gd name="T15" fmla="*/ 3163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926" y="10800"/>
                </a:moveTo>
                <a:cubicBezTo>
                  <a:pt x="926" y="16253"/>
                  <a:pt x="5347" y="20674"/>
                  <a:pt x="10800" y="20674"/>
                </a:cubicBezTo>
                <a:cubicBezTo>
                  <a:pt x="16253" y="20674"/>
                  <a:pt x="20674" y="16253"/>
                  <a:pt x="20674" y="10800"/>
                </a:cubicBezTo>
                <a:cubicBezTo>
                  <a:pt x="20674" y="5347"/>
                  <a:pt x="16253" y="926"/>
                  <a:pt x="10800" y="926"/>
                </a:cubicBezTo>
                <a:cubicBezTo>
                  <a:pt x="5347" y="926"/>
                  <a:pt x="926" y="5347"/>
                  <a:pt x="926" y="10800"/>
                </a:cubicBezTo>
                <a:close/>
              </a:path>
            </a:pathLst>
          </a:custGeom>
          <a:solidFill>
            <a:srgbClr val="3366FF">
              <a:alpha val="2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0" name="Freeform 12"/>
          <p:cNvSpPr>
            <a:spLocks/>
          </p:cNvSpPr>
          <p:nvPr/>
        </p:nvSpPr>
        <p:spPr bwMode="auto">
          <a:xfrm>
            <a:off x="4483100" y="930275"/>
            <a:ext cx="152400" cy="412750"/>
          </a:xfrm>
          <a:custGeom>
            <a:avLst/>
            <a:gdLst/>
            <a:ahLst/>
            <a:cxnLst>
              <a:cxn ang="0">
                <a:pos x="96" y="0"/>
              </a:cxn>
              <a:cxn ang="0">
                <a:pos x="0" y="192"/>
              </a:cxn>
              <a:cxn ang="0">
                <a:pos x="99" y="260"/>
              </a:cxn>
              <a:cxn ang="0">
                <a:pos x="192" y="192"/>
              </a:cxn>
              <a:cxn ang="0">
                <a:pos x="96" y="0"/>
              </a:cxn>
            </a:cxnLst>
            <a:rect l="0" t="0" r="r" b="b"/>
            <a:pathLst>
              <a:path w="192" h="260">
                <a:moveTo>
                  <a:pt x="96" y="0"/>
                </a:moveTo>
                <a:lnTo>
                  <a:pt x="0" y="192"/>
                </a:lnTo>
                <a:cubicBezTo>
                  <a:pt x="0" y="235"/>
                  <a:pt x="67" y="260"/>
                  <a:pt x="99" y="260"/>
                </a:cubicBezTo>
                <a:cubicBezTo>
                  <a:pt x="131" y="260"/>
                  <a:pt x="192" y="235"/>
                  <a:pt x="192" y="192"/>
                </a:cubicBezTo>
                <a:lnTo>
                  <a:pt x="96" y="0"/>
                </a:lnTo>
                <a:close/>
              </a:path>
            </a:pathLst>
          </a:custGeom>
          <a:gradFill rotWithShape="1">
            <a:gsLst>
              <a:gs pos="0">
                <a:srgbClr val="99CCFF">
                  <a:alpha val="50000"/>
                </a:srgbClr>
              </a:gs>
              <a:gs pos="100000">
                <a:srgbClr val="99CCFF">
                  <a:gamma/>
                  <a:shade val="46275"/>
                  <a:invGamma/>
                </a:srgbClr>
              </a:gs>
            </a:gsLst>
            <a:lin ang="270000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62" name="WordArt 14"/>
          <p:cNvSpPr>
            <a:spLocks noChangeArrowheads="1" noChangeShapeType="1" noTextEdit="1"/>
          </p:cNvSpPr>
          <p:nvPr/>
        </p:nvSpPr>
        <p:spPr bwMode="auto">
          <a:xfrm>
            <a:off x="2373982" y="3962400"/>
            <a:ext cx="4286250" cy="533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b="1" kern="10" dirty="0" smtClean="0">
                <a:ln w="9525">
                  <a:noFill/>
                  <a:round/>
                  <a:headEnd/>
                  <a:tailEnd/>
                </a:ln>
                <a:gradFill rotWithShape="1">
                  <a:gsLst>
                    <a:gs pos="0">
                      <a:srgbClr val="99CCFF">
                        <a:alpha val="50000"/>
                      </a:srgbClr>
                    </a:gs>
                    <a:gs pos="100000">
                      <a:srgbClr val="99CCFF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effectLst>
                  <a:reflection blurRad="6350" stA="55000" endA="50" endPos="85000" dir="5400000" sy="-100000" algn="bl" rotWithShape="0"/>
                </a:effectLst>
                <a:latin typeface="Arial"/>
                <a:cs typeface="Arial"/>
              </a:rPr>
              <a:t>THANK  YOU</a:t>
            </a:r>
            <a:endParaRPr lang="zh-CN" altLang="en-US" sz="3600" b="1" kern="10" dirty="0">
              <a:ln w="9525">
                <a:noFill/>
                <a:round/>
                <a:headEnd/>
                <a:tailEnd/>
              </a:ln>
              <a:gradFill rotWithShape="1">
                <a:gsLst>
                  <a:gs pos="0">
                    <a:srgbClr val="99CCFF">
                      <a:alpha val="5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effectLst>
                <a:reflection blurRad="6350" stA="55000" endA="50" endPos="85000" dir="5400000" sy="-100000" algn="bl" rotWithShape="0"/>
              </a:effectLst>
              <a:latin typeface="Arial"/>
              <a:cs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6" y="253717"/>
            <a:ext cx="2634136" cy="186221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7.40741E-7 L -1.11111E-6 0.567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" fill="hold"/>
                                        <p:tgtEl>
                                          <p:spTgt spid="206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300" fill="hold"/>
                                        <p:tgtEl>
                                          <p:spTgt spid="205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205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0" dur="300" fill="hold"/>
                                        <p:tgtEl>
                                          <p:spTgt spid="2058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6" grpId="0" animBg="1"/>
      <p:bldP spid="2056" grpId="1" animBg="1"/>
      <p:bldP spid="2056" grpId="2" animBg="1"/>
      <p:bldP spid="2057" grpId="0" animBg="1"/>
      <p:bldP spid="2057" grpId="1" animBg="1"/>
      <p:bldP spid="2057" grpId="2" animBg="1"/>
      <p:bldP spid="2058" grpId="0" animBg="1"/>
      <p:bldP spid="2058" grpId="1" animBg="1"/>
      <p:bldP spid="2058" grpId="2" animBg="1"/>
      <p:bldP spid="2060" grpId="0" animBg="1"/>
      <p:bldP spid="2060" grpId="1" animBg="1"/>
      <p:bldP spid="2060" grpId="2" animBg="1"/>
      <p:bldP spid="206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0"/>
          <p:cNvSpPr>
            <a:spLocks noChangeArrowheads="1"/>
          </p:cNvSpPr>
          <p:nvPr/>
        </p:nvSpPr>
        <p:spPr bwMode="auto">
          <a:xfrm>
            <a:off x="1743764" y="3871898"/>
            <a:ext cx="5455422" cy="2487208"/>
          </a:xfrm>
          <a:prstGeom prst="ellipse">
            <a:avLst/>
          </a:prstGeom>
          <a:gradFill rotWithShape="1">
            <a:gsLst>
              <a:gs pos="0">
                <a:schemeClr val="tx1">
                  <a:lumMod val="93000"/>
                  <a:lumOff val="7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>
            <a:glow rad="127000">
              <a:srgbClr val="F79524">
                <a:alpha val="0"/>
              </a:srgbClr>
            </a:glow>
            <a:outerShdw dist="107763" dir="2700000" algn="ctr" rotWithShape="0">
              <a:srgbClr val="535455"/>
            </a:outerShdw>
            <a:softEdge rad="368300"/>
          </a:effectLst>
          <a:extLst/>
        </p:spPr>
        <p:txBody>
          <a:bodyPr wrap="none" lIns="92075" tIns="46038" rIns="92075" bIns="46038" anchor="ctr"/>
          <a:lstStyle/>
          <a:p>
            <a:pPr algn="ctr">
              <a:defRPr/>
            </a:pPr>
            <a:endParaRPr lang="zh-CN" altLang="zh-CN" kern="0">
              <a:solidFill>
                <a:sysClr val="windowText" lastClr="000000"/>
              </a:solidFill>
              <a:latin typeface="Arial" pitchFamily="34" charset="0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874494" y="3989021"/>
            <a:ext cx="952089" cy="1208690"/>
          </a:xfrm>
          <a:custGeom>
            <a:avLst/>
            <a:gdLst>
              <a:gd name="connsiteX0" fmla="*/ 0 w 935420"/>
              <a:gd name="connsiteY0" fmla="*/ 630621 h 1208690"/>
              <a:gd name="connsiteX1" fmla="*/ 0 w 935420"/>
              <a:gd name="connsiteY1" fmla="*/ 1208690 h 1208690"/>
              <a:gd name="connsiteX2" fmla="*/ 935420 w 935420"/>
              <a:gd name="connsiteY2" fmla="*/ 336331 h 1208690"/>
              <a:gd name="connsiteX3" fmla="*/ 935420 w 935420"/>
              <a:gd name="connsiteY3" fmla="*/ 0 h 1208690"/>
              <a:gd name="connsiteX4" fmla="*/ 0 w 935420"/>
              <a:gd name="connsiteY4" fmla="*/ 630621 h 1208690"/>
              <a:gd name="connsiteX0" fmla="*/ 0 w 944945"/>
              <a:gd name="connsiteY0" fmla="*/ 637765 h 1208690"/>
              <a:gd name="connsiteX1" fmla="*/ 9525 w 944945"/>
              <a:gd name="connsiteY1" fmla="*/ 1208690 h 1208690"/>
              <a:gd name="connsiteX2" fmla="*/ 944945 w 944945"/>
              <a:gd name="connsiteY2" fmla="*/ 336331 h 1208690"/>
              <a:gd name="connsiteX3" fmla="*/ 944945 w 944945"/>
              <a:gd name="connsiteY3" fmla="*/ 0 h 1208690"/>
              <a:gd name="connsiteX4" fmla="*/ 0 w 944945"/>
              <a:gd name="connsiteY4" fmla="*/ 637765 h 1208690"/>
              <a:gd name="connsiteX0" fmla="*/ 0 w 952089"/>
              <a:gd name="connsiteY0" fmla="*/ 633002 h 1208690"/>
              <a:gd name="connsiteX1" fmla="*/ 16669 w 952089"/>
              <a:gd name="connsiteY1" fmla="*/ 1208690 h 1208690"/>
              <a:gd name="connsiteX2" fmla="*/ 952089 w 952089"/>
              <a:gd name="connsiteY2" fmla="*/ 336331 h 1208690"/>
              <a:gd name="connsiteX3" fmla="*/ 952089 w 952089"/>
              <a:gd name="connsiteY3" fmla="*/ 0 h 1208690"/>
              <a:gd name="connsiteX4" fmla="*/ 0 w 952089"/>
              <a:gd name="connsiteY4" fmla="*/ 633002 h 120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089" h="1208690">
                <a:moveTo>
                  <a:pt x="0" y="633002"/>
                </a:moveTo>
                <a:lnTo>
                  <a:pt x="16669" y="1208690"/>
                </a:lnTo>
                <a:lnTo>
                  <a:pt x="952089" y="336331"/>
                </a:lnTo>
                <a:lnTo>
                  <a:pt x="952089" y="0"/>
                </a:lnTo>
                <a:lnTo>
                  <a:pt x="0" y="633002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607354" y="4680733"/>
            <a:ext cx="1148693" cy="1568011"/>
          </a:xfrm>
          <a:custGeom>
            <a:avLst/>
            <a:gdLst>
              <a:gd name="connsiteX0" fmla="*/ 10511 w 1145628"/>
              <a:gd name="connsiteY0" fmla="*/ 0 h 1587062"/>
              <a:gd name="connsiteX1" fmla="*/ 1145628 w 1145628"/>
              <a:gd name="connsiteY1" fmla="*/ 704193 h 1587062"/>
              <a:gd name="connsiteX2" fmla="*/ 1145628 w 1145628"/>
              <a:gd name="connsiteY2" fmla="*/ 1587062 h 1587062"/>
              <a:gd name="connsiteX3" fmla="*/ 0 w 1145628"/>
              <a:gd name="connsiteY3" fmla="*/ 599090 h 1587062"/>
              <a:gd name="connsiteX4" fmla="*/ 10511 w 1145628"/>
              <a:gd name="connsiteY4" fmla="*/ 0 h 1587062"/>
              <a:gd name="connsiteX0" fmla="*/ 10511 w 1145628"/>
              <a:gd name="connsiteY0" fmla="*/ 0 h 1563249"/>
              <a:gd name="connsiteX1" fmla="*/ 1145628 w 1145628"/>
              <a:gd name="connsiteY1" fmla="*/ 680380 h 1563249"/>
              <a:gd name="connsiteX2" fmla="*/ 1145628 w 1145628"/>
              <a:gd name="connsiteY2" fmla="*/ 1563249 h 1563249"/>
              <a:gd name="connsiteX3" fmla="*/ 0 w 1145628"/>
              <a:gd name="connsiteY3" fmla="*/ 575277 h 1563249"/>
              <a:gd name="connsiteX4" fmla="*/ 10511 w 1145628"/>
              <a:gd name="connsiteY4" fmla="*/ 0 h 1563249"/>
              <a:gd name="connsiteX0" fmla="*/ 10511 w 1145628"/>
              <a:gd name="connsiteY0" fmla="*/ 0 h 1548961"/>
              <a:gd name="connsiteX1" fmla="*/ 1145628 w 1145628"/>
              <a:gd name="connsiteY1" fmla="*/ 666092 h 1548961"/>
              <a:gd name="connsiteX2" fmla="*/ 1145628 w 1145628"/>
              <a:gd name="connsiteY2" fmla="*/ 1548961 h 1548961"/>
              <a:gd name="connsiteX3" fmla="*/ 0 w 1145628"/>
              <a:gd name="connsiteY3" fmla="*/ 560989 h 1548961"/>
              <a:gd name="connsiteX4" fmla="*/ 10511 w 1145628"/>
              <a:gd name="connsiteY4" fmla="*/ 0 h 1548961"/>
              <a:gd name="connsiteX0" fmla="*/ 1011 w 1145628"/>
              <a:gd name="connsiteY0" fmla="*/ 0 h 1568011"/>
              <a:gd name="connsiteX1" fmla="*/ 1145628 w 1145628"/>
              <a:gd name="connsiteY1" fmla="*/ 685142 h 1568011"/>
              <a:gd name="connsiteX2" fmla="*/ 1145628 w 1145628"/>
              <a:gd name="connsiteY2" fmla="*/ 1568011 h 1568011"/>
              <a:gd name="connsiteX3" fmla="*/ 0 w 1145628"/>
              <a:gd name="connsiteY3" fmla="*/ 580039 h 1568011"/>
              <a:gd name="connsiteX4" fmla="*/ 1011 w 1145628"/>
              <a:gd name="connsiteY4" fmla="*/ 0 h 156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5628" h="1568011">
                <a:moveTo>
                  <a:pt x="1011" y="0"/>
                </a:moveTo>
                <a:lnTo>
                  <a:pt x="1145628" y="685142"/>
                </a:lnTo>
                <a:lnTo>
                  <a:pt x="1145628" y="1568011"/>
                </a:lnTo>
                <a:lnTo>
                  <a:pt x="0" y="580039"/>
                </a:lnTo>
                <a:lnTo>
                  <a:pt x="1011" y="0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10800000" scaled="1"/>
            <a:tileRect/>
          </a:gra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754130" y="4640661"/>
            <a:ext cx="1104733" cy="1611448"/>
          </a:xfrm>
          <a:custGeom>
            <a:avLst/>
            <a:gdLst>
              <a:gd name="connsiteX0" fmla="*/ 0 w 1072056"/>
              <a:gd name="connsiteY0" fmla="*/ 725214 h 1618593"/>
              <a:gd name="connsiteX1" fmla="*/ 0 w 1072056"/>
              <a:gd name="connsiteY1" fmla="*/ 1618593 h 1618593"/>
              <a:gd name="connsiteX2" fmla="*/ 1072056 w 1072056"/>
              <a:gd name="connsiteY2" fmla="*/ 588580 h 1618593"/>
              <a:gd name="connsiteX3" fmla="*/ 1072056 w 1072056"/>
              <a:gd name="connsiteY3" fmla="*/ 0 h 1618593"/>
              <a:gd name="connsiteX4" fmla="*/ 0 w 1072056"/>
              <a:gd name="connsiteY4" fmla="*/ 725214 h 1618593"/>
              <a:gd name="connsiteX0" fmla="*/ 0 w 1072056"/>
              <a:gd name="connsiteY0" fmla="*/ 725214 h 1606686"/>
              <a:gd name="connsiteX1" fmla="*/ 4622 w 1072056"/>
              <a:gd name="connsiteY1" fmla="*/ 1606686 h 1606686"/>
              <a:gd name="connsiteX2" fmla="*/ 1072056 w 1072056"/>
              <a:gd name="connsiteY2" fmla="*/ 588580 h 1606686"/>
              <a:gd name="connsiteX3" fmla="*/ 1072056 w 1072056"/>
              <a:gd name="connsiteY3" fmla="*/ 0 h 1606686"/>
              <a:gd name="connsiteX4" fmla="*/ 0 w 1072056"/>
              <a:gd name="connsiteY4" fmla="*/ 725214 h 1606686"/>
              <a:gd name="connsiteX0" fmla="*/ 0 w 1072056"/>
              <a:gd name="connsiteY0" fmla="*/ 725214 h 1611448"/>
              <a:gd name="connsiteX1" fmla="*/ 2312 w 1072056"/>
              <a:gd name="connsiteY1" fmla="*/ 1611448 h 1611448"/>
              <a:gd name="connsiteX2" fmla="*/ 1072056 w 1072056"/>
              <a:gd name="connsiteY2" fmla="*/ 588580 h 1611448"/>
              <a:gd name="connsiteX3" fmla="*/ 1072056 w 1072056"/>
              <a:gd name="connsiteY3" fmla="*/ 0 h 1611448"/>
              <a:gd name="connsiteX4" fmla="*/ 0 w 1072056"/>
              <a:gd name="connsiteY4" fmla="*/ 725214 h 161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2056" h="1611448">
                <a:moveTo>
                  <a:pt x="0" y="725214"/>
                </a:moveTo>
                <a:cubicBezTo>
                  <a:pt x="1541" y="1019038"/>
                  <a:pt x="771" y="1317624"/>
                  <a:pt x="2312" y="1611448"/>
                </a:cubicBezTo>
                <a:lnTo>
                  <a:pt x="1072056" y="588580"/>
                </a:lnTo>
                <a:lnTo>
                  <a:pt x="1072056" y="0"/>
                </a:lnTo>
                <a:lnTo>
                  <a:pt x="0" y="725214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10800000" scaled="1"/>
            <a:tileRect/>
          </a:gra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607354" y="4042658"/>
            <a:ext cx="2251510" cy="1340592"/>
          </a:xfrm>
          <a:custGeom>
            <a:avLst/>
            <a:gdLst>
              <a:gd name="connsiteX0" fmla="*/ 1397876 w 2753711"/>
              <a:gd name="connsiteY0" fmla="*/ 1639613 h 1639613"/>
              <a:gd name="connsiteX1" fmla="*/ 0 w 2753711"/>
              <a:gd name="connsiteY1" fmla="*/ 777765 h 1639613"/>
              <a:gd name="connsiteX2" fmla="*/ 1366345 w 2753711"/>
              <a:gd name="connsiteY2" fmla="*/ 0 h 1639613"/>
              <a:gd name="connsiteX3" fmla="*/ 2753711 w 2753711"/>
              <a:gd name="connsiteY3" fmla="*/ 735724 h 1639613"/>
              <a:gd name="connsiteX4" fmla="*/ 1397876 w 2753711"/>
              <a:gd name="connsiteY4" fmla="*/ 1639613 h 163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3711" h="1639613">
                <a:moveTo>
                  <a:pt x="1397876" y="1639613"/>
                </a:moveTo>
                <a:lnTo>
                  <a:pt x="0" y="777765"/>
                </a:lnTo>
                <a:lnTo>
                  <a:pt x="1366345" y="0"/>
                </a:lnTo>
                <a:lnTo>
                  <a:pt x="2753711" y="735724"/>
                </a:lnTo>
                <a:lnTo>
                  <a:pt x="1397876" y="1639613"/>
                </a:lnTo>
                <a:close/>
              </a:path>
            </a:pathLst>
          </a:custGeom>
          <a:gradFill flip="none" rotWithShape="1">
            <a:gsLst>
              <a:gs pos="0">
                <a:srgbClr val="BE1247"/>
              </a:gs>
              <a:gs pos="27000">
                <a:srgbClr val="D2144F"/>
              </a:gs>
              <a:gs pos="66000">
                <a:srgbClr val="F87477"/>
              </a:gs>
              <a:gs pos="100000">
                <a:srgbClr val="FA9496"/>
              </a:gs>
            </a:gsLst>
            <a:lin ang="16200000" scaled="1"/>
            <a:tileRect/>
          </a:gra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754130" y="3506025"/>
            <a:ext cx="2079638" cy="1117161"/>
          </a:xfrm>
          <a:custGeom>
            <a:avLst/>
            <a:gdLst>
              <a:gd name="connsiteX0" fmla="*/ 1366345 w 2543503"/>
              <a:gd name="connsiteY0" fmla="*/ 1366345 h 1366345"/>
              <a:gd name="connsiteX1" fmla="*/ 0 w 2543503"/>
              <a:gd name="connsiteY1" fmla="*/ 630621 h 1366345"/>
              <a:gd name="connsiteX2" fmla="*/ 1187669 w 2543503"/>
              <a:gd name="connsiteY2" fmla="*/ 0 h 1366345"/>
              <a:gd name="connsiteX3" fmla="*/ 2543503 w 2543503"/>
              <a:gd name="connsiteY3" fmla="*/ 609600 h 1366345"/>
              <a:gd name="connsiteX4" fmla="*/ 1366345 w 2543503"/>
              <a:gd name="connsiteY4" fmla="*/ 1366345 h 1366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3503" h="1366345">
                <a:moveTo>
                  <a:pt x="1366345" y="1366345"/>
                </a:moveTo>
                <a:lnTo>
                  <a:pt x="0" y="630621"/>
                </a:lnTo>
                <a:lnTo>
                  <a:pt x="1187669" y="0"/>
                </a:lnTo>
                <a:lnTo>
                  <a:pt x="2543503" y="609600"/>
                </a:lnTo>
                <a:lnTo>
                  <a:pt x="1366345" y="1366345"/>
                </a:lnTo>
                <a:close/>
              </a:path>
            </a:pathLst>
          </a:custGeom>
          <a:gradFill flip="none" rotWithShape="1">
            <a:gsLst>
              <a:gs pos="27000">
                <a:srgbClr val="FF7711"/>
              </a:gs>
              <a:gs pos="59000">
                <a:srgbClr val="FFAA01"/>
              </a:gs>
              <a:gs pos="100000">
                <a:srgbClr val="FECE02"/>
              </a:gs>
              <a:gs pos="0">
                <a:srgbClr val="C73E01"/>
              </a:gs>
              <a:gs pos="80000">
                <a:srgbClr val="FFC000"/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594244" y="3523212"/>
            <a:ext cx="2105419" cy="1134347"/>
          </a:xfrm>
          <a:custGeom>
            <a:avLst/>
            <a:gdLst>
              <a:gd name="connsiteX0" fmla="*/ 1198179 w 2575034"/>
              <a:gd name="connsiteY0" fmla="*/ 1387365 h 1387365"/>
              <a:gd name="connsiteX1" fmla="*/ 2575034 w 2575034"/>
              <a:gd name="connsiteY1" fmla="*/ 609600 h 1387365"/>
              <a:gd name="connsiteX2" fmla="*/ 1387365 w 2575034"/>
              <a:gd name="connsiteY2" fmla="*/ 0 h 1387365"/>
              <a:gd name="connsiteX3" fmla="*/ 0 w 2575034"/>
              <a:gd name="connsiteY3" fmla="*/ 651641 h 1387365"/>
              <a:gd name="connsiteX4" fmla="*/ 1198179 w 2575034"/>
              <a:gd name="connsiteY4" fmla="*/ 1387365 h 1387365"/>
              <a:gd name="connsiteX0" fmla="*/ 1215654 w 2575034"/>
              <a:gd name="connsiteY0" fmla="*/ 1387365 h 1387365"/>
              <a:gd name="connsiteX1" fmla="*/ 2575034 w 2575034"/>
              <a:gd name="connsiteY1" fmla="*/ 609600 h 1387365"/>
              <a:gd name="connsiteX2" fmla="*/ 1387365 w 2575034"/>
              <a:gd name="connsiteY2" fmla="*/ 0 h 1387365"/>
              <a:gd name="connsiteX3" fmla="*/ 0 w 2575034"/>
              <a:gd name="connsiteY3" fmla="*/ 651641 h 1387365"/>
              <a:gd name="connsiteX4" fmla="*/ 1215654 w 2575034"/>
              <a:gd name="connsiteY4" fmla="*/ 1387365 h 138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5034" h="1387365">
                <a:moveTo>
                  <a:pt x="1215654" y="1387365"/>
                </a:moveTo>
                <a:lnTo>
                  <a:pt x="2575034" y="609600"/>
                </a:lnTo>
                <a:lnTo>
                  <a:pt x="1387365" y="0"/>
                </a:lnTo>
                <a:lnTo>
                  <a:pt x="0" y="651641"/>
                </a:lnTo>
                <a:lnTo>
                  <a:pt x="1215654" y="1387365"/>
                </a:lnTo>
                <a:close/>
              </a:path>
            </a:pathLst>
          </a:custGeom>
          <a:gradFill flip="none" rotWithShape="1">
            <a:gsLst>
              <a:gs pos="18000">
                <a:srgbClr val="119707"/>
              </a:gs>
              <a:gs pos="67000">
                <a:srgbClr val="8AD53F"/>
              </a:gs>
              <a:gs pos="100000">
                <a:srgbClr val="BCEB6F"/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3760122" y="3057244"/>
            <a:ext cx="1933549" cy="962477"/>
          </a:xfrm>
          <a:custGeom>
            <a:avLst/>
            <a:gdLst>
              <a:gd name="connsiteX0" fmla="*/ 1187669 w 2364828"/>
              <a:gd name="connsiteY0" fmla="*/ 1177159 h 1177159"/>
              <a:gd name="connsiteX1" fmla="*/ 2364828 w 2364828"/>
              <a:gd name="connsiteY1" fmla="*/ 536028 h 1177159"/>
              <a:gd name="connsiteX2" fmla="*/ 1177159 w 2364828"/>
              <a:gd name="connsiteY2" fmla="*/ 0 h 1177159"/>
              <a:gd name="connsiteX3" fmla="*/ 0 w 2364828"/>
              <a:gd name="connsiteY3" fmla="*/ 557049 h 1177159"/>
              <a:gd name="connsiteX4" fmla="*/ 1187669 w 2364828"/>
              <a:gd name="connsiteY4" fmla="*/ 1177159 h 1177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4828" h="1177159">
                <a:moveTo>
                  <a:pt x="1187669" y="1177159"/>
                </a:moveTo>
                <a:lnTo>
                  <a:pt x="2364828" y="536028"/>
                </a:lnTo>
                <a:lnTo>
                  <a:pt x="1177159" y="0"/>
                </a:lnTo>
                <a:lnTo>
                  <a:pt x="0" y="557049"/>
                </a:lnTo>
                <a:lnTo>
                  <a:pt x="1187669" y="1177159"/>
                </a:lnTo>
                <a:close/>
              </a:path>
            </a:pathLst>
          </a:custGeom>
          <a:gradFill flip="none" rotWithShape="1">
            <a:gsLst>
              <a:gs pos="17000">
                <a:srgbClr val="00B0F0">
                  <a:shade val="30000"/>
                  <a:satMod val="115000"/>
                </a:srgbClr>
              </a:gs>
              <a:gs pos="56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6200000" scaled="1"/>
            <a:tileRect/>
          </a:gra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2594244" y="4062592"/>
            <a:ext cx="995156" cy="1187669"/>
          </a:xfrm>
          <a:custGeom>
            <a:avLst/>
            <a:gdLst>
              <a:gd name="connsiteX0" fmla="*/ 966952 w 966952"/>
              <a:gd name="connsiteY0" fmla="*/ 609600 h 1187669"/>
              <a:gd name="connsiteX1" fmla="*/ 966952 w 966952"/>
              <a:gd name="connsiteY1" fmla="*/ 1187669 h 1187669"/>
              <a:gd name="connsiteX2" fmla="*/ 0 w 966952"/>
              <a:gd name="connsiteY2" fmla="*/ 304800 h 1187669"/>
              <a:gd name="connsiteX3" fmla="*/ 0 w 966952"/>
              <a:gd name="connsiteY3" fmla="*/ 0 h 1187669"/>
              <a:gd name="connsiteX4" fmla="*/ 966952 w 966952"/>
              <a:gd name="connsiteY4" fmla="*/ 609600 h 1187669"/>
              <a:gd name="connsiteX0" fmla="*/ 962324 w 966952"/>
              <a:gd name="connsiteY0" fmla="*/ 590550 h 1187669"/>
              <a:gd name="connsiteX1" fmla="*/ 966952 w 966952"/>
              <a:gd name="connsiteY1" fmla="*/ 1187669 h 1187669"/>
              <a:gd name="connsiteX2" fmla="*/ 0 w 966952"/>
              <a:gd name="connsiteY2" fmla="*/ 304800 h 1187669"/>
              <a:gd name="connsiteX3" fmla="*/ 0 w 966952"/>
              <a:gd name="connsiteY3" fmla="*/ 0 h 1187669"/>
              <a:gd name="connsiteX4" fmla="*/ 962324 w 966952"/>
              <a:gd name="connsiteY4" fmla="*/ 590550 h 118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6952" h="1187669">
                <a:moveTo>
                  <a:pt x="962324" y="590550"/>
                </a:moveTo>
                <a:cubicBezTo>
                  <a:pt x="963867" y="789590"/>
                  <a:pt x="965409" y="988629"/>
                  <a:pt x="966952" y="1187669"/>
                </a:cubicBezTo>
                <a:lnTo>
                  <a:pt x="0" y="304800"/>
                </a:lnTo>
                <a:lnTo>
                  <a:pt x="0" y="0"/>
                </a:lnTo>
                <a:lnTo>
                  <a:pt x="962324" y="590550"/>
                </a:lnTo>
                <a:close/>
              </a:path>
            </a:pathLst>
          </a:custGeom>
          <a:gradFill flip="none" rotWithShape="1">
            <a:gsLst>
              <a:gs pos="18000">
                <a:srgbClr val="119707"/>
              </a:gs>
              <a:gs pos="67000">
                <a:srgbClr val="8AD53F"/>
              </a:gs>
              <a:gs pos="100000">
                <a:srgbClr val="BCEB6F"/>
              </a:gs>
            </a:gsLst>
            <a:lin ang="10800000" scaled="1"/>
            <a:tileRect/>
          </a:gra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543612" y="4061180"/>
            <a:ext cx="4346309" cy="2063819"/>
            <a:chOff x="2391096" y="3748947"/>
            <a:chExt cx="4346309" cy="2063819"/>
          </a:xfrm>
        </p:grpSpPr>
        <p:grpSp>
          <p:nvGrpSpPr>
            <p:cNvPr id="14" name="组合 13"/>
            <p:cNvGrpSpPr/>
            <p:nvPr/>
          </p:nvGrpSpPr>
          <p:grpSpPr>
            <a:xfrm>
              <a:off x="2391096" y="3748947"/>
              <a:ext cx="4346309" cy="2004029"/>
              <a:chOff x="2391096" y="3419310"/>
              <a:chExt cx="4346309" cy="2004029"/>
            </a:xfrm>
            <a:effectLst/>
          </p:grpSpPr>
          <p:sp>
            <p:nvSpPr>
              <p:cNvPr id="18" name="任意多边形 17"/>
              <p:cNvSpPr/>
              <p:nvPr/>
            </p:nvSpPr>
            <p:spPr>
              <a:xfrm>
                <a:off x="2391096" y="3461754"/>
                <a:ext cx="2222945" cy="1951074"/>
              </a:xfrm>
              <a:custGeom>
                <a:avLst/>
                <a:gdLst>
                  <a:gd name="connsiteX0" fmla="*/ 2154620 w 2154620"/>
                  <a:gd name="connsiteY0" fmla="*/ 1408386 h 1944414"/>
                  <a:gd name="connsiteX1" fmla="*/ 2154620 w 2154620"/>
                  <a:gd name="connsiteY1" fmla="*/ 1944414 h 1944414"/>
                  <a:gd name="connsiteX2" fmla="*/ 0 w 2154620"/>
                  <a:gd name="connsiteY2" fmla="*/ 157655 h 1944414"/>
                  <a:gd name="connsiteX3" fmla="*/ 0 w 2154620"/>
                  <a:gd name="connsiteY3" fmla="*/ 0 h 1944414"/>
                  <a:gd name="connsiteX4" fmla="*/ 2154620 w 2154620"/>
                  <a:gd name="connsiteY4" fmla="*/ 1408386 h 1944414"/>
                  <a:gd name="connsiteX0" fmla="*/ 2154620 w 2154620"/>
                  <a:gd name="connsiteY0" fmla="*/ 1408386 h 1944414"/>
                  <a:gd name="connsiteX1" fmla="*/ 2154620 w 2154620"/>
                  <a:gd name="connsiteY1" fmla="*/ 1944414 h 1944414"/>
                  <a:gd name="connsiteX2" fmla="*/ 0 w 2154620"/>
                  <a:gd name="connsiteY2" fmla="*/ 72390 h 1944414"/>
                  <a:gd name="connsiteX3" fmla="*/ 0 w 2154620"/>
                  <a:gd name="connsiteY3" fmla="*/ 0 h 1944414"/>
                  <a:gd name="connsiteX4" fmla="*/ 2154620 w 2154620"/>
                  <a:gd name="connsiteY4" fmla="*/ 1408386 h 1944414"/>
                  <a:gd name="connsiteX0" fmla="*/ 2154620 w 2154620"/>
                  <a:gd name="connsiteY0" fmla="*/ 1338166 h 1874194"/>
                  <a:gd name="connsiteX1" fmla="*/ 2154620 w 2154620"/>
                  <a:gd name="connsiteY1" fmla="*/ 1874194 h 1874194"/>
                  <a:gd name="connsiteX2" fmla="*/ 0 w 2154620"/>
                  <a:gd name="connsiteY2" fmla="*/ 2170 h 1874194"/>
                  <a:gd name="connsiteX3" fmla="*/ 50544 w 2154620"/>
                  <a:gd name="connsiteY3" fmla="*/ 0 h 1874194"/>
                  <a:gd name="connsiteX4" fmla="*/ 2154620 w 2154620"/>
                  <a:gd name="connsiteY4" fmla="*/ 1338166 h 1874194"/>
                  <a:gd name="connsiteX0" fmla="*/ 2174837 w 2174837"/>
                  <a:gd name="connsiteY0" fmla="*/ 1351043 h 1887071"/>
                  <a:gd name="connsiteX1" fmla="*/ 2174837 w 2174837"/>
                  <a:gd name="connsiteY1" fmla="*/ 1887071 h 1887071"/>
                  <a:gd name="connsiteX2" fmla="*/ 0 w 2174837"/>
                  <a:gd name="connsiteY2" fmla="*/ 0 h 1887071"/>
                  <a:gd name="connsiteX3" fmla="*/ 70761 w 2174837"/>
                  <a:gd name="connsiteY3" fmla="*/ 12877 h 1887071"/>
                  <a:gd name="connsiteX4" fmla="*/ 2174837 w 2174837"/>
                  <a:gd name="connsiteY4" fmla="*/ 1351043 h 1887071"/>
                  <a:gd name="connsiteX0" fmla="*/ 2174837 w 2174837"/>
                  <a:gd name="connsiteY0" fmla="*/ 1358229 h 1894257"/>
                  <a:gd name="connsiteX1" fmla="*/ 2174837 w 2174837"/>
                  <a:gd name="connsiteY1" fmla="*/ 1894257 h 1894257"/>
                  <a:gd name="connsiteX2" fmla="*/ 0 w 2174837"/>
                  <a:gd name="connsiteY2" fmla="*/ 7186 h 1894257"/>
                  <a:gd name="connsiteX3" fmla="*/ 50544 w 2174837"/>
                  <a:gd name="connsiteY3" fmla="*/ 0 h 1894257"/>
                  <a:gd name="connsiteX4" fmla="*/ 2174837 w 2174837"/>
                  <a:gd name="connsiteY4" fmla="*/ 1358229 h 1894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74837" h="1894257">
                    <a:moveTo>
                      <a:pt x="2174837" y="1358229"/>
                    </a:moveTo>
                    <a:lnTo>
                      <a:pt x="2174837" y="1894257"/>
                    </a:lnTo>
                    <a:lnTo>
                      <a:pt x="0" y="7186"/>
                    </a:lnTo>
                    <a:lnTo>
                      <a:pt x="50544" y="0"/>
                    </a:lnTo>
                    <a:lnTo>
                      <a:pt x="2174837" y="1358229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任意多边形 18"/>
              <p:cNvSpPr/>
              <p:nvPr/>
            </p:nvSpPr>
            <p:spPr>
              <a:xfrm>
                <a:off x="4601614" y="3419310"/>
                <a:ext cx="2135791" cy="2004029"/>
              </a:xfrm>
              <a:custGeom>
                <a:avLst/>
                <a:gdLst>
                  <a:gd name="connsiteX0" fmla="*/ 0 w 2070538"/>
                  <a:gd name="connsiteY0" fmla="*/ 1450428 h 2007476"/>
                  <a:gd name="connsiteX1" fmla="*/ 0 w 2070538"/>
                  <a:gd name="connsiteY1" fmla="*/ 2007476 h 2007476"/>
                  <a:gd name="connsiteX2" fmla="*/ 2070538 w 2070538"/>
                  <a:gd name="connsiteY2" fmla="*/ 210207 h 2007476"/>
                  <a:gd name="connsiteX3" fmla="*/ 2070538 w 2070538"/>
                  <a:gd name="connsiteY3" fmla="*/ 0 h 2007476"/>
                  <a:gd name="connsiteX4" fmla="*/ 0 w 2070538"/>
                  <a:gd name="connsiteY4" fmla="*/ 1450428 h 2007476"/>
                  <a:gd name="connsiteX0" fmla="*/ 0 w 2075588"/>
                  <a:gd name="connsiteY0" fmla="*/ 1450428 h 2007476"/>
                  <a:gd name="connsiteX1" fmla="*/ 0 w 2075588"/>
                  <a:gd name="connsiteY1" fmla="*/ 2007476 h 2007476"/>
                  <a:gd name="connsiteX2" fmla="*/ 2075588 w 2075588"/>
                  <a:gd name="connsiteY2" fmla="*/ 59239 h 2007476"/>
                  <a:gd name="connsiteX3" fmla="*/ 2070538 w 2075588"/>
                  <a:gd name="connsiteY3" fmla="*/ 0 h 2007476"/>
                  <a:gd name="connsiteX4" fmla="*/ 0 w 2075588"/>
                  <a:gd name="connsiteY4" fmla="*/ 1450428 h 2007476"/>
                  <a:gd name="connsiteX0" fmla="*/ 0 w 2075588"/>
                  <a:gd name="connsiteY0" fmla="*/ 1450428 h 2007476"/>
                  <a:gd name="connsiteX1" fmla="*/ 0 w 2075588"/>
                  <a:gd name="connsiteY1" fmla="*/ 2007476 h 2007476"/>
                  <a:gd name="connsiteX2" fmla="*/ 2075588 w 2075588"/>
                  <a:gd name="connsiteY2" fmla="*/ 59239 h 2007476"/>
                  <a:gd name="connsiteX3" fmla="*/ 2070538 w 2075588"/>
                  <a:gd name="connsiteY3" fmla="*/ 0 h 2007476"/>
                  <a:gd name="connsiteX4" fmla="*/ 0 w 2075588"/>
                  <a:gd name="connsiteY4" fmla="*/ 1450428 h 2007476"/>
                  <a:gd name="connsiteX0" fmla="*/ 0 w 2075588"/>
                  <a:gd name="connsiteY0" fmla="*/ 1405137 h 1962185"/>
                  <a:gd name="connsiteX1" fmla="*/ 0 w 2075588"/>
                  <a:gd name="connsiteY1" fmla="*/ 1962185 h 1962185"/>
                  <a:gd name="connsiteX2" fmla="*/ 2075588 w 2075588"/>
                  <a:gd name="connsiteY2" fmla="*/ 13948 h 1962185"/>
                  <a:gd name="connsiteX3" fmla="*/ 2040240 w 2075588"/>
                  <a:gd name="connsiteY3" fmla="*/ 0 h 1962185"/>
                  <a:gd name="connsiteX4" fmla="*/ 0 w 2075588"/>
                  <a:gd name="connsiteY4" fmla="*/ 1405137 h 1962185"/>
                  <a:gd name="connsiteX0" fmla="*/ 0 w 2075588"/>
                  <a:gd name="connsiteY0" fmla="*/ 1395072 h 1952120"/>
                  <a:gd name="connsiteX1" fmla="*/ 0 w 2075588"/>
                  <a:gd name="connsiteY1" fmla="*/ 1952120 h 1952120"/>
                  <a:gd name="connsiteX2" fmla="*/ 2075588 w 2075588"/>
                  <a:gd name="connsiteY2" fmla="*/ 3883 h 1952120"/>
                  <a:gd name="connsiteX3" fmla="*/ 2020040 w 2075588"/>
                  <a:gd name="connsiteY3" fmla="*/ 0 h 1952120"/>
                  <a:gd name="connsiteX4" fmla="*/ 0 w 2075588"/>
                  <a:gd name="connsiteY4" fmla="*/ 1395072 h 195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75588" h="1952120">
                    <a:moveTo>
                      <a:pt x="0" y="1395072"/>
                    </a:moveTo>
                    <a:lnTo>
                      <a:pt x="0" y="1952120"/>
                    </a:lnTo>
                    <a:lnTo>
                      <a:pt x="2075588" y="3883"/>
                    </a:lnTo>
                    <a:cubicBezTo>
                      <a:pt x="2073905" y="9299"/>
                      <a:pt x="2021723" y="19746"/>
                      <a:pt x="2020040" y="0"/>
                    </a:cubicBezTo>
                    <a:lnTo>
                      <a:pt x="0" y="139507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0" scaled="1"/>
                <a:tileRect/>
              </a:gradFill>
              <a:ln w="3175">
                <a:solidFill>
                  <a:schemeClr val="bg1"/>
                </a:solidFill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411761" y="3754290"/>
              <a:ext cx="4320478" cy="2058476"/>
              <a:chOff x="2411761" y="3362481"/>
              <a:chExt cx="4320478" cy="2058476"/>
            </a:xfrm>
            <a:effectLst/>
          </p:grpSpPr>
          <p:sp>
            <p:nvSpPr>
              <p:cNvPr id="16" name="任意多边形 15"/>
              <p:cNvSpPr/>
              <p:nvPr/>
            </p:nvSpPr>
            <p:spPr>
              <a:xfrm>
                <a:off x="2411761" y="3410093"/>
                <a:ext cx="2189854" cy="2002735"/>
              </a:xfrm>
              <a:custGeom>
                <a:avLst/>
                <a:gdLst>
                  <a:gd name="connsiteX0" fmla="*/ 2154620 w 2154620"/>
                  <a:gd name="connsiteY0" fmla="*/ 1408386 h 1944414"/>
                  <a:gd name="connsiteX1" fmla="*/ 2154620 w 2154620"/>
                  <a:gd name="connsiteY1" fmla="*/ 1944414 h 1944414"/>
                  <a:gd name="connsiteX2" fmla="*/ 0 w 2154620"/>
                  <a:gd name="connsiteY2" fmla="*/ 157655 h 1944414"/>
                  <a:gd name="connsiteX3" fmla="*/ 0 w 2154620"/>
                  <a:gd name="connsiteY3" fmla="*/ 0 h 1944414"/>
                  <a:gd name="connsiteX4" fmla="*/ 2154620 w 2154620"/>
                  <a:gd name="connsiteY4" fmla="*/ 1408386 h 1944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54620" h="1944414">
                    <a:moveTo>
                      <a:pt x="2154620" y="1408386"/>
                    </a:moveTo>
                    <a:lnTo>
                      <a:pt x="2154620" y="1944414"/>
                    </a:lnTo>
                    <a:lnTo>
                      <a:pt x="0" y="157655"/>
                    </a:lnTo>
                    <a:lnTo>
                      <a:pt x="0" y="0"/>
                    </a:lnTo>
                    <a:lnTo>
                      <a:pt x="2154620" y="140838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bg1"/>
                </a:solidFill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任意多边形 16"/>
              <p:cNvSpPr/>
              <p:nvPr/>
            </p:nvSpPr>
            <p:spPr>
              <a:xfrm>
                <a:off x="4603768" y="3362481"/>
                <a:ext cx="2128471" cy="2058476"/>
              </a:xfrm>
              <a:custGeom>
                <a:avLst/>
                <a:gdLst>
                  <a:gd name="connsiteX0" fmla="*/ 0 w 2070538"/>
                  <a:gd name="connsiteY0" fmla="*/ 1450428 h 2007476"/>
                  <a:gd name="connsiteX1" fmla="*/ 0 w 2070538"/>
                  <a:gd name="connsiteY1" fmla="*/ 2007476 h 2007476"/>
                  <a:gd name="connsiteX2" fmla="*/ 2070538 w 2070538"/>
                  <a:gd name="connsiteY2" fmla="*/ 210207 h 2007476"/>
                  <a:gd name="connsiteX3" fmla="*/ 2070538 w 2070538"/>
                  <a:gd name="connsiteY3" fmla="*/ 0 h 2007476"/>
                  <a:gd name="connsiteX4" fmla="*/ 0 w 2070538"/>
                  <a:gd name="connsiteY4" fmla="*/ 1450428 h 2007476"/>
                  <a:gd name="connsiteX0" fmla="*/ 0 w 2082146"/>
                  <a:gd name="connsiteY0" fmla="*/ 1450428 h 2007476"/>
                  <a:gd name="connsiteX1" fmla="*/ 0 w 2082146"/>
                  <a:gd name="connsiteY1" fmla="*/ 2007476 h 2007476"/>
                  <a:gd name="connsiteX2" fmla="*/ 2082146 w 2082146"/>
                  <a:gd name="connsiteY2" fmla="*/ 175504 h 2007476"/>
                  <a:gd name="connsiteX3" fmla="*/ 2070538 w 2082146"/>
                  <a:gd name="connsiteY3" fmla="*/ 0 h 2007476"/>
                  <a:gd name="connsiteX4" fmla="*/ 0 w 2082146"/>
                  <a:gd name="connsiteY4" fmla="*/ 1450428 h 2007476"/>
                  <a:gd name="connsiteX0" fmla="*/ 0 w 2070538"/>
                  <a:gd name="connsiteY0" fmla="*/ 1450428 h 2007476"/>
                  <a:gd name="connsiteX1" fmla="*/ 0 w 2070538"/>
                  <a:gd name="connsiteY1" fmla="*/ 2007476 h 2007476"/>
                  <a:gd name="connsiteX2" fmla="*/ 2058929 w 2070538"/>
                  <a:gd name="connsiteY2" fmla="*/ 175504 h 2007476"/>
                  <a:gd name="connsiteX3" fmla="*/ 2070538 w 2070538"/>
                  <a:gd name="connsiteY3" fmla="*/ 0 h 2007476"/>
                  <a:gd name="connsiteX4" fmla="*/ 0 w 2070538"/>
                  <a:gd name="connsiteY4" fmla="*/ 1450428 h 2007476"/>
                  <a:gd name="connsiteX0" fmla="*/ 0 w 2070538"/>
                  <a:gd name="connsiteY0" fmla="*/ 1450428 h 2007476"/>
                  <a:gd name="connsiteX1" fmla="*/ 4629 w 2070538"/>
                  <a:gd name="connsiteY1" fmla="*/ 2007476 h 2007476"/>
                  <a:gd name="connsiteX2" fmla="*/ 2058929 w 2070538"/>
                  <a:gd name="connsiteY2" fmla="*/ 175504 h 2007476"/>
                  <a:gd name="connsiteX3" fmla="*/ 2070538 w 2070538"/>
                  <a:gd name="connsiteY3" fmla="*/ 0 h 2007476"/>
                  <a:gd name="connsiteX4" fmla="*/ 0 w 2070538"/>
                  <a:gd name="connsiteY4" fmla="*/ 1450428 h 2007476"/>
                  <a:gd name="connsiteX0" fmla="*/ 0 w 2068224"/>
                  <a:gd name="connsiteY0" fmla="*/ 1450428 h 2007476"/>
                  <a:gd name="connsiteX1" fmla="*/ 2315 w 2068224"/>
                  <a:gd name="connsiteY1" fmla="*/ 2007476 h 2007476"/>
                  <a:gd name="connsiteX2" fmla="*/ 2056615 w 2068224"/>
                  <a:gd name="connsiteY2" fmla="*/ 175504 h 2007476"/>
                  <a:gd name="connsiteX3" fmla="*/ 2068224 w 2068224"/>
                  <a:gd name="connsiteY3" fmla="*/ 0 h 2007476"/>
                  <a:gd name="connsiteX4" fmla="*/ 0 w 2068224"/>
                  <a:gd name="connsiteY4" fmla="*/ 1450428 h 2007476"/>
                  <a:gd name="connsiteX0" fmla="*/ 0 w 2068224"/>
                  <a:gd name="connsiteY0" fmla="*/ 1462025 h 2007476"/>
                  <a:gd name="connsiteX1" fmla="*/ 2315 w 2068224"/>
                  <a:gd name="connsiteY1" fmla="*/ 2007476 h 2007476"/>
                  <a:gd name="connsiteX2" fmla="*/ 2056615 w 2068224"/>
                  <a:gd name="connsiteY2" fmla="*/ 175504 h 2007476"/>
                  <a:gd name="connsiteX3" fmla="*/ 2068224 w 2068224"/>
                  <a:gd name="connsiteY3" fmla="*/ 0 h 2007476"/>
                  <a:gd name="connsiteX4" fmla="*/ 0 w 2068224"/>
                  <a:gd name="connsiteY4" fmla="*/ 1462025 h 2007476"/>
                  <a:gd name="connsiteX0" fmla="*/ 221 w 2068445"/>
                  <a:gd name="connsiteY0" fmla="*/ 1462025 h 2005157"/>
                  <a:gd name="connsiteX1" fmla="*/ 222 w 2068445"/>
                  <a:gd name="connsiteY1" fmla="*/ 2005157 h 2005157"/>
                  <a:gd name="connsiteX2" fmla="*/ 2056836 w 2068445"/>
                  <a:gd name="connsiteY2" fmla="*/ 175504 h 2005157"/>
                  <a:gd name="connsiteX3" fmla="*/ 2068445 w 2068445"/>
                  <a:gd name="connsiteY3" fmla="*/ 0 h 2005157"/>
                  <a:gd name="connsiteX4" fmla="*/ 221 w 2068445"/>
                  <a:gd name="connsiteY4" fmla="*/ 1462025 h 2005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68445" h="2005157">
                    <a:moveTo>
                      <a:pt x="221" y="1462025"/>
                    </a:moveTo>
                    <a:cubicBezTo>
                      <a:pt x="993" y="1647708"/>
                      <a:pt x="-550" y="1819474"/>
                      <a:pt x="222" y="2005157"/>
                    </a:cubicBezTo>
                    <a:lnTo>
                      <a:pt x="2056836" y="175504"/>
                    </a:lnTo>
                    <a:lnTo>
                      <a:pt x="2068445" y="0"/>
                    </a:lnTo>
                    <a:lnTo>
                      <a:pt x="221" y="146202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</a:schemeClr>
                  </a:gs>
                  <a:gs pos="55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 w="3175">
                <a:solidFill>
                  <a:schemeClr val="bg1"/>
                </a:solidFill>
              </a:ln>
              <a:sp3d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TextBox 11"/>
          <p:cNvSpPr txBox="1">
            <a:spLocks noChangeArrowheads="1"/>
          </p:cNvSpPr>
          <p:nvPr/>
        </p:nvSpPr>
        <p:spPr bwMode="auto">
          <a:xfrm rot="19374389" flipH="1">
            <a:off x="4606287" y="5009670"/>
            <a:ext cx="2001920" cy="30777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400" b="1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常见的投资理财类产品</a:t>
            </a:r>
            <a:endParaRPr lang="en-US" altLang="zh-CN" sz="1400" b="1" kern="0" dirty="0" smtClean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11"/>
          <p:cNvSpPr txBox="1">
            <a:spLocks noChangeArrowheads="1"/>
          </p:cNvSpPr>
          <p:nvPr/>
        </p:nvSpPr>
        <p:spPr bwMode="auto">
          <a:xfrm flipH="1">
            <a:off x="3996223" y="4539774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东方迪格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11"/>
          <p:cNvSpPr txBox="1">
            <a:spLocks noChangeArrowheads="1"/>
          </p:cNvSpPr>
          <p:nvPr/>
        </p:nvSpPr>
        <p:spPr bwMode="auto">
          <a:xfrm flipH="1">
            <a:off x="2937123" y="3895339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轩辕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1"/>
          <p:cNvSpPr txBox="1">
            <a:spLocks noChangeArrowheads="1"/>
          </p:cNvSpPr>
          <p:nvPr/>
        </p:nvSpPr>
        <p:spPr bwMode="auto">
          <a:xfrm flipH="1">
            <a:off x="5046897" y="3895339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智胜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1"/>
          <p:cNvSpPr txBox="1">
            <a:spLocks noChangeArrowheads="1"/>
          </p:cNvSpPr>
          <p:nvPr/>
        </p:nvSpPr>
        <p:spPr bwMode="auto">
          <a:xfrm flipH="1">
            <a:off x="3995120" y="3372537"/>
            <a:ext cx="1456585" cy="338554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kern="0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崇广</a:t>
            </a:r>
            <a:endParaRPr lang="en-US" altLang="zh-CN" sz="1600" b="1" kern="0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11"/>
          <p:cNvSpPr txBox="1">
            <a:spLocks noChangeArrowheads="1"/>
          </p:cNvSpPr>
          <p:nvPr/>
        </p:nvSpPr>
        <p:spPr bwMode="auto">
          <a:xfrm flipH="1">
            <a:off x="6768752" y="1916832"/>
            <a:ext cx="2627784" cy="67710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深圳智盛信息技术有限公司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endParaRPr lang="en-US" altLang="zh-CN" sz="800" dirty="0" smtClean="0"/>
          </a:p>
          <a:p>
            <a:pPr eaLnBrk="1" hangingPunct="1">
              <a:defRPr/>
            </a:pPr>
            <a:r>
              <a:rPr lang="zh-CN" altLang="zh-CN" sz="1600" b="1" dirty="0" smtClean="0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</a:rPr>
              <a:t>智盛金融理财规划系统</a:t>
            </a:r>
            <a:endParaRPr lang="en-US" altLang="zh-CN" sz="1600" b="1" kern="0" dirty="0" smtClean="0">
              <a:solidFill>
                <a:srgbClr val="FFC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11"/>
          <p:cNvSpPr txBox="1">
            <a:spLocks noChangeArrowheads="1"/>
          </p:cNvSpPr>
          <p:nvPr/>
        </p:nvSpPr>
        <p:spPr bwMode="auto">
          <a:xfrm flipH="1">
            <a:off x="5940152" y="260648"/>
            <a:ext cx="2088232" cy="101566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600" b="1" dirty="0" smtClean="0">
                <a:latin typeface="隶书" pitchFamily="49" charset="-122"/>
                <a:ea typeface="隶书" pitchFamily="49" charset="-122"/>
              </a:rPr>
              <a:t>教育市场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(</a:t>
            </a:r>
            <a:r>
              <a:rPr lang="zh-CN" altLang="en-US" sz="2400" b="1" dirty="0">
                <a:latin typeface="隶书" pitchFamily="49" charset="-122"/>
                <a:ea typeface="隶书" pitchFamily="49" charset="-122"/>
              </a:rPr>
              <a:t>高校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)</a:t>
            </a:r>
          </a:p>
        </p:txBody>
      </p:sp>
      <p:sp>
        <p:nvSpPr>
          <p:cNvPr id="37" name="矩形 36"/>
          <p:cNvSpPr/>
          <p:nvPr/>
        </p:nvSpPr>
        <p:spPr>
          <a:xfrm>
            <a:off x="2713917" y="1924323"/>
            <a:ext cx="45719" cy="8990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prstClr val="white"/>
                </a:solidFill>
              </a:rPr>
              <a:t> 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32240" y="1916832"/>
            <a:ext cx="45719" cy="899017"/>
          </a:xfrm>
          <a:prstGeom prst="rect">
            <a:avLst/>
          </a:pr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713917" y="2980918"/>
            <a:ext cx="45719" cy="899017"/>
          </a:xfrm>
          <a:prstGeom prst="rect">
            <a:avLst/>
          </a:prstGeom>
          <a:solidFill>
            <a:srgbClr val="119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32240" y="2980918"/>
            <a:ext cx="45719" cy="899017"/>
          </a:xfrm>
          <a:prstGeom prst="rect">
            <a:avLst/>
          </a:prstGeom>
          <a:solidFill>
            <a:srgbClr val="FB3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4261378" y="2069781"/>
            <a:ext cx="368135" cy="1199408"/>
          </a:xfrm>
          <a:custGeom>
            <a:avLst/>
            <a:gdLst>
              <a:gd name="connsiteX0" fmla="*/ 368135 w 368135"/>
              <a:gd name="connsiteY0" fmla="*/ 1199408 h 1199408"/>
              <a:gd name="connsiteX1" fmla="*/ 368135 w 368135"/>
              <a:gd name="connsiteY1" fmla="*/ 0 h 1199408"/>
              <a:gd name="connsiteX2" fmla="*/ 0 w 368135"/>
              <a:gd name="connsiteY2" fmla="*/ 0 h 119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135" h="1199408">
                <a:moveTo>
                  <a:pt x="368135" y="1199408"/>
                </a:moveTo>
                <a:lnTo>
                  <a:pt x="368135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006A96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3221265" y="3075420"/>
            <a:ext cx="368135" cy="799826"/>
          </a:xfrm>
          <a:custGeom>
            <a:avLst/>
            <a:gdLst>
              <a:gd name="connsiteX0" fmla="*/ 368135 w 368135"/>
              <a:gd name="connsiteY0" fmla="*/ 1199408 h 1199408"/>
              <a:gd name="connsiteX1" fmla="*/ 368135 w 368135"/>
              <a:gd name="connsiteY1" fmla="*/ 0 h 1199408"/>
              <a:gd name="connsiteX2" fmla="*/ 0 w 368135"/>
              <a:gd name="connsiteY2" fmla="*/ 0 h 119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135" h="1199408">
                <a:moveTo>
                  <a:pt x="368135" y="1199408"/>
                </a:moveTo>
                <a:lnTo>
                  <a:pt x="368135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11970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3" name="任意多边形 42"/>
          <p:cNvSpPr/>
          <p:nvPr/>
        </p:nvSpPr>
        <p:spPr>
          <a:xfrm flipH="1">
            <a:off x="5979186" y="2133212"/>
            <a:ext cx="242928" cy="1636173"/>
          </a:xfrm>
          <a:custGeom>
            <a:avLst/>
            <a:gdLst>
              <a:gd name="connsiteX0" fmla="*/ 368135 w 368135"/>
              <a:gd name="connsiteY0" fmla="*/ 1199408 h 1199408"/>
              <a:gd name="connsiteX1" fmla="*/ 368135 w 368135"/>
              <a:gd name="connsiteY1" fmla="*/ 0 h 1199408"/>
              <a:gd name="connsiteX2" fmla="*/ 0 w 368135"/>
              <a:gd name="connsiteY2" fmla="*/ 0 h 119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135" h="1199408">
                <a:moveTo>
                  <a:pt x="368135" y="1199408"/>
                </a:moveTo>
                <a:lnTo>
                  <a:pt x="368135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C73E01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4" name="任意多边形 43"/>
          <p:cNvSpPr/>
          <p:nvPr/>
        </p:nvSpPr>
        <p:spPr>
          <a:xfrm flipH="1">
            <a:off x="5185032" y="3145472"/>
            <a:ext cx="242928" cy="1291804"/>
          </a:xfrm>
          <a:custGeom>
            <a:avLst/>
            <a:gdLst>
              <a:gd name="connsiteX0" fmla="*/ 368135 w 368135"/>
              <a:gd name="connsiteY0" fmla="*/ 1199408 h 1199408"/>
              <a:gd name="connsiteX1" fmla="*/ 368135 w 368135"/>
              <a:gd name="connsiteY1" fmla="*/ 0 h 1199408"/>
              <a:gd name="connsiteX2" fmla="*/ 0 w 368135"/>
              <a:gd name="connsiteY2" fmla="*/ 0 h 1199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135" h="1199408">
                <a:moveTo>
                  <a:pt x="368135" y="1199408"/>
                </a:moveTo>
                <a:lnTo>
                  <a:pt x="368135" y="0"/>
                </a:lnTo>
                <a:lnTo>
                  <a:pt x="0" y="0"/>
                </a:lnTo>
              </a:path>
            </a:pathLst>
          </a:custGeom>
          <a:ln w="6350">
            <a:solidFill>
              <a:srgbClr val="BE1247"/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5" name="TextBox 11"/>
          <p:cNvSpPr txBox="1">
            <a:spLocks noChangeArrowheads="1"/>
          </p:cNvSpPr>
          <p:nvPr/>
        </p:nvSpPr>
        <p:spPr bwMode="auto">
          <a:xfrm flipH="1">
            <a:off x="6768752" y="2996952"/>
            <a:ext cx="2627784" cy="67710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北京东方迪格软件</a:t>
            </a: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有限公司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endParaRPr lang="en-US" altLang="zh-CN" sz="800" dirty="0" smtClean="0"/>
          </a:p>
          <a:p>
            <a:pPr eaLnBrk="1" hangingPunct="1">
              <a:defRPr/>
            </a:pPr>
            <a:r>
              <a:rPr lang="zh-CN" altLang="en-US" sz="1600" b="1" dirty="0" smtClean="0">
                <a:solidFill>
                  <a:srgbClr val="FB337A"/>
                </a:solidFill>
                <a:latin typeface="微软雅黑" pitchFamily="34" charset="-122"/>
                <a:ea typeface="微软雅黑" pitchFamily="34" charset="-122"/>
              </a:rPr>
              <a:t>东方迪格金融理财系统</a:t>
            </a:r>
            <a:endParaRPr lang="en-US" altLang="zh-CN" sz="1600" b="1" kern="0" dirty="0" smtClean="0">
              <a:solidFill>
                <a:srgbClr val="FB337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11"/>
          <p:cNvSpPr txBox="1">
            <a:spLocks noChangeArrowheads="1"/>
          </p:cNvSpPr>
          <p:nvPr/>
        </p:nvSpPr>
        <p:spPr bwMode="auto">
          <a:xfrm flipH="1">
            <a:off x="1187624" y="260648"/>
            <a:ext cx="2088232" cy="64633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en-US" sz="3600" b="1" dirty="0" smtClean="0">
                <a:latin typeface="隶书" pitchFamily="49" charset="-122"/>
                <a:ea typeface="隶书" pitchFamily="49" charset="-122"/>
              </a:rPr>
              <a:t>机构市场</a:t>
            </a:r>
            <a:endParaRPr lang="en-US" altLang="zh-CN" sz="3600" b="1" dirty="0" smtClean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8" name="TextBox 11"/>
          <p:cNvSpPr txBox="1">
            <a:spLocks noChangeArrowheads="1"/>
          </p:cNvSpPr>
          <p:nvPr/>
        </p:nvSpPr>
        <p:spPr bwMode="auto">
          <a:xfrm flipH="1">
            <a:off x="59844" y="1916832"/>
            <a:ext cx="2736304" cy="67710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深圳崇广科技有限公司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endParaRPr lang="en-US" altLang="zh-CN" sz="800" dirty="0" smtClean="0"/>
          </a:p>
          <a:p>
            <a:pPr eaLnBrk="1" hangingPunct="1">
              <a:defRPr/>
            </a:pPr>
            <a:r>
              <a:rPr lang="zh-CN" altLang="zh-CN" sz="1600" b="1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崇广科技财富管理实训平台</a:t>
            </a:r>
            <a:endParaRPr lang="en-US" altLang="zh-CN" sz="1600" b="1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11"/>
          <p:cNvSpPr txBox="1">
            <a:spLocks noChangeArrowheads="1"/>
          </p:cNvSpPr>
          <p:nvPr/>
        </p:nvSpPr>
        <p:spPr bwMode="auto">
          <a:xfrm flipH="1">
            <a:off x="59844" y="3068960"/>
            <a:ext cx="2736304" cy="67710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lang="zh-CN" altLang="zh-CN" sz="1400" dirty="0" smtClean="0">
                <a:latin typeface="微软雅黑" pitchFamily="34" charset="-122"/>
                <a:ea typeface="微软雅黑" pitchFamily="34" charset="-122"/>
              </a:rPr>
              <a:t>广东轩辕网络科技股份有限公司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defRPr/>
            </a:pPr>
            <a:endParaRPr lang="en-US" altLang="zh-CN" sz="800" dirty="0" smtClean="0"/>
          </a:p>
          <a:p>
            <a:pPr eaLnBrk="1" hangingPunct="1">
              <a:defRPr/>
            </a:pPr>
            <a:r>
              <a:rPr lang="zh-CN" altLang="en-US" sz="1600" b="1" dirty="0" smtClean="0">
                <a:solidFill>
                  <a:srgbClr val="72AF2F"/>
                </a:solidFill>
                <a:latin typeface="微软雅黑" pitchFamily="34" charset="-122"/>
                <a:ea typeface="微软雅黑" pitchFamily="34" charset="-122"/>
              </a:rPr>
              <a:t>轩辕</a:t>
            </a:r>
            <a:r>
              <a:rPr lang="zh-CN" altLang="zh-CN" sz="1600" b="1" dirty="0" smtClean="0">
                <a:solidFill>
                  <a:srgbClr val="72AF2F"/>
                </a:solidFill>
                <a:latin typeface="微软雅黑" pitchFamily="34" charset="-122"/>
                <a:ea typeface="微软雅黑" pitchFamily="34" charset="-122"/>
              </a:rPr>
              <a:t>财富管理顾问工作台</a:t>
            </a:r>
            <a:endParaRPr lang="en-US" altLang="zh-CN" sz="1600" b="1" dirty="0" smtClean="0">
              <a:solidFill>
                <a:srgbClr val="72AF2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金融理财规划业务流程图1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0" y="57150"/>
            <a:ext cx="4762500" cy="674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9"/>
          <p:cNvSpPr>
            <a:spLocks noChangeArrowheads="1"/>
          </p:cNvSpPr>
          <p:nvPr/>
        </p:nvSpPr>
        <p:spPr bwMode="auto">
          <a:xfrm>
            <a:off x="4270375" y="2973388"/>
            <a:ext cx="4873625" cy="338137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Part </a:t>
            </a:r>
            <a:r>
              <a:rPr lang="zh-CN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</a:t>
            </a:r>
            <a:endParaRPr lang="zh-CN" altLang="zh-CN" b="1" dirty="0"/>
          </a:p>
        </p:txBody>
      </p:sp>
      <p:sp>
        <p:nvSpPr>
          <p:cNvPr id="3" name="TextBox 1"/>
          <p:cNvSpPr>
            <a:spLocks noChangeArrowheads="1"/>
          </p:cNvSpPr>
          <p:nvPr/>
        </p:nvSpPr>
        <p:spPr bwMode="auto">
          <a:xfrm>
            <a:off x="-417513" y="3457004"/>
            <a:ext cx="2860676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87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D</a:t>
            </a:r>
            <a:endParaRPr lang="zh-CN" altLang="zh-CN" dirty="0"/>
          </a:p>
        </p:txBody>
      </p:sp>
      <p:sp>
        <p:nvSpPr>
          <p:cNvPr id="4" name="TextBox 2"/>
          <p:cNvSpPr>
            <a:spLocks noChangeArrowheads="1"/>
          </p:cNvSpPr>
          <p:nvPr/>
        </p:nvSpPr>
        <p:spPr bwMode="auto">
          <a:xfrm>
            <a:off x="4211638" y="2276475"/>
            <a:ext cx="2881312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400" dirty="0" smtClean="0">
                <a:solidFill>
                  <a:srgbClr val="000000"/>
                </a:solidFill>
                <a:latin typeface="方正超粗黑简体" pitchFamily="1" charset="-122"/>
                <a:ea typeface="方正超粗黑简体" pitchFamily="1" charset="-122"/>
                <a:sym typeface="方正超粗黑简体" pitchFamily="1" charset="-122"/>
              </a:rPr>
              <a:t>系统功能</a:t>
            </a:r>
            <a:endParaRPr lang="zh-CN" dirty="0"/>
          </a:p>
        </p:txBody>
      </p:sp>
      <p:sp>
        <p:nvSpPr>
          <p:cNvPr id="6" name="TextBox 17"/>
          <p:cNvSpPr>
            <a:spLocks noChangeArrowheads="1"/>
          </p:cNvSpPr>
          <p:nvPr/>
        </p:nvSpPr>
        <p:spPr bwMode="auto">
          <a:xfrm>
            <a:off x="6516216" y="3327375"/>
            <a:ext cx="26277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系统架构功能介绍</a:t>
            </a:r>
            <a:endParaRPr lang="zh-CN" altLang="zh-CN" sz="2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 spd="med">
    <p:split orient="vert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OZHO13yzUCaepRpRzBw5w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1336</Words>
  <Application>Microsoft Office PowerPoint</Application>
  <PresentationFormat>全屏显示(4:3)</PresentationFormat>
  <Paragraphs>306</Paragraphs>
  <Slides>68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中职投资理财教学系统</dc:title>
  <dc:subject>产品培训演示文稿</dc:subject>
  <dc:creator>张彤彤（金融教育事业部）</dc:creator>
  <cp:lastModifiedBy>Windows 用户</cp:lastModifiedBy>
  <cp:revision>553</cp:revision>
  <dcterms:modified xsi:type="dcterms:W3CDTF">2016-11-15T05:57:37Z</dcterms:modified>
</cp:coreProperties>
</file>